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79" r:id="rId4"/>
    <p:sldMasterId id="214748370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Nunito"/>
      <p:regular r:id="rId72"/>
      <p:bold r:id="rId73"/>
      <p:italic r:id="rId74"/>
      <p:boldItalic r:id="rId75"/>
    </p:embeddedFont>
    <p:embeddedFont>
      <p:font typeface="Montserrat"/>
      <p:regular r:id="rId76"/>
      <p:bold r:id="rId77"/>
      <p:italic r:id="rId78"/>
      <p:boldItalic r:id="rId79"/>
    </p:embeddedFont>
    <p:embeddedFont>
      <p:font typeface="Google Sans"/>
      <p:regular r:id="rId80"/>
      <p:bold r:id="rId81"/>
      <p:italic r:id="rId82"/>
      <p:boldItalic r:id="rId83"/>
    </p:embeddedFont>
    <p:embeddedFont>
      <p:font typeface="Lexend Deca"/>
      <p:regular r:id="rId84"/>
      <p:bold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6" roundtripDataSignature="AMtx7mgcYhPHW0Sdsad4WToSO2LbReGi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exendDeca-regular.fntdata"/><Relationship Id="rId83" Type="http://schemas.openxmlformats.org/officeDocument/2006/relationships/font" Target="fonts/GoogleSans-boldItalic.fntdata"/><Relationship Id="rId42" Type="http://schemas.openxmlformats.org/officeDocument/2006/relationships/slide" Target="slides/slide36.xml"/><Relationship Id="rId86" Type="http://customschemas.google.com/relationships/presentationmetadata" Target="metadata"/><Relationship Id="rId41" Type="http://schemas.openxmlformats.org/officeDocument/2006/relationships/slide" Target="slides/slide35.xml"/><Relationship Id="rId85" Type="http://schemas.openxmlformats.org/officeDocument/2006/relationships/font" Target="fonts/LexendDeca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GoogleSans-regular.fntdata"/><Relationship Id="rId82" Type="http://schemas.openxmlformats.org/officeDocument/2006/relationships/font" Target="fonts/GoogleSans-italic.fntdata"/><Relationship Id="rId81" Type="http://schemas.openxmlformats.org/officeDocument/2006/relationships/font" Target="fonts/Google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unito-bold.fntdata"/><Relationship Id="rId72" Type="http://schemas.openxmlformats.org/officeDocument/2006/relationships/font" Target="fonts/Nunito-regular.fntdata"/><Relationship Id="rId31" Type="http://schemas.openxmlformats.org/officeDocument/2006/relationships/slide" Target="slides/slide25.xml"/><Relationship Id="rId75" Type="http://schemas.openxmlformats.org/officeDocument/2006/relationships/font" Target="fonts/Nunito-boldItalic.fntdata"/><Relationship Id="rId30" Type="http://schemas.openxmlformats.org/officeDocument/2006/relationships/slide" Target="slides/slide24.xml"/><Relationship Id="rId74" Type="http://schemas.openxmlformats.org/officeDocument/2006/relationships/font" Target="fonts/Nunito-italic.fntdata"/><Relationship Id="rId33" Type="http://schemas.openxmlformats.org/officeDocument/2006/relationships/slide" Target="slides/slide27.xml"/><Relationship Id="rId77" Type="http://schemas.openxmlformats.org/officeDocument/2006/relationships/font" Target="fonts/Montserrat-bold.fntdata"/><Relationship Id="rId32" Type="http://schemas.openxmlformats.org/officeDocument/2006/relationships/slide" Target="slides/slide26.xml"/><Relationship Id="rId76" Type="http://schemas.openxmlformats.org/officeDocument/2006/relationships/font" Target="fonts/Montserrat-regular.fntdata"/><Relationship Id="rId35" Type="http://schemas.openxmlformats.org/officeDocument/2006/relationships/slide" Target="slides/slide29.xml"/><Relationship Id="rId79" Type="http://schemas.openxmlformats.org/officeDocument/2006/relationships/font" Target="fonts/Montserrat-boldItalic.fntdata"/><Relationship Id="rId34" Type="http://schemas.openxmlformats.org/officeDocument/2006/relationships/slide" Target="slides/slide28.xml"/><Relationship Id="rId78" Type="http://schemas.openxmlformats.org/officeDocument/2006/relationships/font" Target="fonts/Montserrat-italic.fntdata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putd.nl/demystification/4-levels-of-data-maturity/" TargetMode="External"/><Relationship Id="rId3" Type="http://schemas.openxmlformats.org/officeDocument/2006/relationships/hyperlink" Target="https://www.logianalytics.com/predictive-analytics/comparing-descriptive-predictive-prescriptive-and-diagnostic-analytics/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Proceso de descubrimiento de conocimiento</a:t>
            </a:r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Proceso de descubrimiento de conocimiento</a:t>
            </a:r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Nos gusta separarla en 2 partes: Data y Ciencia.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Data: Nos referimos a las tareas de crear, tareas realizar los flujo para obtener los datos de determinada manera, las habilidades para transmitir el mensaje de lo hallado, formular las hipótesis para corroborar o refutar, hallar los patrones para generar valor.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Todo lo que estamos buscando PERO! Lo complementamos aplicando el proceso que me permita llegar de un método a una conclusión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Science: Estos pasos casi implicitos en los de data, Comenzando con una pregunta..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Recapitulando 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 esta presentación nos enfocaremos en el COMO, y específicamente en la metodología de trabajo con CRISP-DM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Los problemas contemporáneos mas interesantes (hablarles de mi experiencia con estos temas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>
              <a:solidFill>
                <a:srgbClr val="05192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>
                <a:solidFill>
                  <a:srgbClr val="05192D"/>
                </a:solidFill>
                <a:latin typeface="Arial"/>
                <a:ea typeface="Arial"/>
                <a:cs typeface="Arial"/>
                <a:sym typeface="Arial"/>
              </a:rPr>
              <a:t>We need to have the same type of information on every new purchase so that we could label it as "fraudulent" or "valid".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Recapitulando 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Ya vimos el porque es interesante estar aquí ahora veamos que es en realidad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 esta presentación nos enfocaremos en el COMO, y específicamente en la metodología de trabajo con CRISP-DM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61b8b19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f61b8b19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Agenda para inicio de master en Martes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/>
              <a:t>Matemáticas y Estadística</a:t>
            </a:r>
            <a:r>
              <a:rPr lang="en" sz="1000"/>
              <a:t>. El proceso para la ciencia de datos está profundamente arraigado en las matemáticas y las estadísticas.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/>
              <a:t> Por ejemplo, generar comprensión a partir de datos  requiere un análisis estadístico. Y las técnicas que aplican los científicos de datos, incluido todo el aprendizaje automático, se basan en gran medida en fórmulas matemáticas.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/>
              <a:t>Experiencia en el campo</a:t>
            </a:r>
            <a:r>
              <a:rPr lang="en" sz="1000"/>
              <a:t>. El conocimiento sobre una industria, incluidos sus desafíos comerciales y la terminología respectiva, aumenta significativamente la probabilidad de que un científico de datos pueda encontrar (y luego resolver) los problemas comerciales adecuados.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000"/>
              <a:t>DevOps</a:t>
            </a:r>
            <a:r>
              <a:rPr lang="en" sz="1000"/>
              <a:t>. Los científicos de datos tienen necesidades altamente especializadas de datos, almacenamiento, computación y más durante la fase de R&amp;D de su trabajo. Más tarde, deben aplicar pasos importantes de DevOps para poner sus modelos en producción</a:t>
            </a:r>
            <a:r>
              <a:rPr lang="en" sz="1050"/>
              <a:t>.</a:t>
            </a:r>
            <a:endParaRPr sz="105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100"/>
              <a:buChar char="●"/>
            </a:pPr>
            <a:r>
              <a:rPr b="0" i="0" lang="en" sz="1800" u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But data science is not merely hacking—because when hackers finish debugging their Bash one-liners and Pig scripts, few of them care about non-Euclidean distance metrics.</a:t>
            </a:r>
            <a:endParaRPr b="0" sz="1600"/>
          </a:p>
          <a:p>
            <a:pPr indent="-29845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100"/>
              <a:buChar char="●"/>
            </a:pPr>
            <a:r>
              <a:rPr b="0" i="0" lang="en" sz="1800" u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And data science is not merely statistics, because when statisticians finish theorizing the perfect model, few could read a tab-delimited file into R if their job depended on it.</a:t>
            </a:r>
            <a:endParaRPr b="0" sz="1600"/>
          </a:p>
          <a:p>
            <a:pPr indent="-29845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100"/>
              <a:buChar char="●"/>
            </a:pPr>
            <a:r>
              <a:rPr b="0" i="0" lang="en" sz="1800" u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 science is the civil engineering of data. Its acolytes possess a practical knowledge of tools and materials, coupled with a theoretical understanding of what’s possible.</a:t>
            </a:r>
            <a:endParaRPr b="0" sz="1600"/>
          </a:p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/>
              <a:t>Esto quisiera haber aprendido desde el inicio</a:t>
            </a:r>
            <a:endParaRPr sz="105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Le dice mucho sobre lo que debe hacer, pero no presenta todas las detalles técnicos.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El poder de CRISP-DM reside en tener un buen proceso de trabajo que sea eficiente y efectivo donde los clientes </a:t>
            </a:r>
            <a:r>
              <a:rPr b="1" lang="en" sz="1100"/>
              <a:t>perciben valor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Recapitulando 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 esta presentación nos enfocaremos en el COMO, y específicamente en la metodología de trabajo con CRISP-DM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Esta parte es un extracto de un webinar de Datacamp. En donde vemos que…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Entre el analista de datos y el científico no es que haya un diferencia abismal pero las responsabilidades la generación de modelos cae con el científico.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El salario depende justo de la empresa, el mercado en el que se aplica Mx/Usa, la experiencia de las persona,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Le dice mucho sobre lo que debe hacer, pero no presenta todas las detalles técnicos.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El poder de CRISP-DM reside en tener un buen proceso de trabajo que sea eficiente y efectivo donde los clientes </a:t>
            </a:r>
            <a:r>
              <a:rPr b="1" lang="en" sz="1100"/>
              <a:t>perciben valor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1b8b19a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f61b8b19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Nos gusta separarla en 2 partes: Data y Ciencia.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Data: Nos referimos a las tareas de crear, tareas realizar los flujo para obtener los datos de determinada manera, las habilidades para transmitir el mensaje de lo hallado, formular las hipótesis para corroborar o refutar, hallar los patrones para generar valor.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Todo lo que estamos buscando PERO! Lo complementamos aplicando el proceso que me permita llegar de un método a una conclusión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Science: Estos pasos casi implicitos en los de data, Comenzando con una pregunta..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61b8b19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61b8b19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f61b8b19a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f61b8b19a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61b8b19a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f61b8b19a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descriptivo de nuestros datos, tener un entendimiento de como estan formulados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61b8b19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61b8b19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Relevante para mi segun los objetivos del estudio, para mi persona que se encargará de llevar el análisis.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Buscamos generar conocimiento, entonces aqui la imaginacion/inovacion/variabilidad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1b8b19a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1b8b19a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plantear preguntas es un proceso. Iremos iterando sobre una semilla hasta llegar a lo que consideremos satisface nuestra necesidad, no siempre a la primera tendremos a la primera. Veamos aqui un ejemplo donde avanzaremos de lo general a lo particulas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f61b8b19a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f61b8b19a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lo general podemos visualizar un caso particular que nos ayude a delimitar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61b8b19a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61b8b19a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61b8b19a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f61b8b19a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f61b8b19a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f61b8b19a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61b8b19a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f61b8b19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61b8b19a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61b8b19a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f61b8b19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f61b8b19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f61b8b19a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f61b8b19a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Del slide 4 entendemos que debemos analizar nuestros datos, para poder generar una vista del alcance que tendremos y poder establecer la hipotesis.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Nuestro esceneario es una analisis a los datos de un grupo de estudiantes DS que obtuvimos de una ENCUESTA.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f61b8b19a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f61b8b19a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para inicio de master en Martes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f9d8359dad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f9d8359dad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Repuestas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f61b8b19a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f61b8b19a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f61b8b19a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f61b8b19a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Binarios son mas eficientes para guardar, ocupan menos espacio: Esos son de los mas comunes Hierarchical Data Format v5.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Guardan su representacion.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High performance data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f61b8b19a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f61b8b19a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f61b8b19a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f61b8b19a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f61b8b19a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f61b8b19a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f61b8b19a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f61b8b19a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Gartner’s model on data maturity</a:t>
            </a:r>
            <a:endParaRPr sz="10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https://www.logianalytics.com/predictive-analytics/comparing-descriptive-predictive-prescriptive-and-diagnostic-analytics/</a:t>
            </a:r>
            <a:endParaRPr sz="10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D5156"/>
                </a:solidFill>
                <a:highlight>
                  <a:srgbClr val="FFFFFF"/>
                </a:highlight>
              </a:rPr>
              <a:t>Gartner Inc. es una empresa consultora y de investigación de las tecnologías de la información con sede en Stamford, Connecticut, Estados Unidos.</a:t>
            </a:r>
            <a:endParaRPr sz="10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61b8b19a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61b8b19a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En el modulo 3 de Fundamentos retomeremos el tema de estadistica, ahora a muy grandes rasgos: la estadistica tambien sera una de nuestras herramientas. Resume las propiedades de los datos en valores especificos que llamamos estadisticas: Promedio, la desviacion estandar, la proporcion de datos para variables categoricas como los que vemos en este ejemplo.</a:t>
            </a:r>
            <a:endParaRPr sz="9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con datos numericos medidas de tendencia central. Que buscan encontrar el centro, promedio, mediana, moda, o valor caracteristicos/tipico de los datos o la desviacion estandar, que tan lejos del centro. Que hablan de la dispersión, si hay dispercion grande son muy variados pero sino entonces el centro nos pueden describir. </a:t>
            </a:r>
            <a:endParaRPr sz="9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El video de 7 Billion: Are You Typical? -- National Geographic Magazine</a:t>
            </a:r>
            <a:endParaRPr sz="9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Que tanto podemos inferir de una poblacion a partir de una muestra. Pruebas de hipostesis, </a:t>
            </a:r>
            <a:endParaRPr sz="9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61b8b19a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61b8b19a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Predecir su precio.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f61b8b19a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f61b8b19a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f61b8b19a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f61b8b19a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f61b8b19a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f61b8b19a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f61b8b19a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f61b8b19a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f61b8b19ab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f61b8b19a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f61b8b19a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f61b8b19a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f61b8b19a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f61b8b19a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f61b8b19a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f61b8b19a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f61b8b19a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f61b8b19a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Hannah Fry toma un tema rebuscado y altamente técnico y lo presenta hábilmente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bien sencillo, los conceptos técnicos clave y las consideraciones éticas y morales apremiantes.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Como resultado, "Hello World" sirve como un manual excelente para cualquiera que busque comprender mejor las implicaciones de nuestro futuro altamente algorítmico.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Relationship Id="rId3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1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Relationship Id="rId3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2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2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2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1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1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2" name="Google Shape;4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1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11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8" name="Google Shape;48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6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" name="Google Shape;53;p1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8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1" name="Google Shape;61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9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4" name="Google Shape;6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0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20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20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1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2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3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4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0" name="Google Shape;8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4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4" name="Google Shape;84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9" name="Google Shape;8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2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12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 1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29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03" name="Google Shape;103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1">
  <p:cSld name="TITLE_AND_TWO_COLUMN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08" name="Google Shape;108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 · Big circui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0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61b8b19ab_0_4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gf61b8b19ab_0_4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gf61b8b19ab_0_4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9d8359dad_2_119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21" name="Google Shape;121;gf9d8359dad_2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9d8359dad_2_12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24" name="Google Shape;124;gf9d8359dad_2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9d8359dad_2_125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7" name="Google Shape;127;gf9d8359dad_2_125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gf9d8359dad_2_125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9d8359dad_2_129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1" name="Google Shape;131;gf9d8359dad_2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f9d8359dad_2_129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f9d8359dad_2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f9d8359dad_2_133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f9d8359dad_2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f9d8359dad_2_13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f9d8359dad_2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f9d8359dad_2_139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9d8359dad_2_142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4" name="Google Shape;144;gf9d8359dad_2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f9d8359dad_2_142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9d8359dad_2_146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8" name="Google Shape;148;gf9d8359dad_2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f9d8359dad_2_146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4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9" name="Google Shape;1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9d8359dad_2_15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gf9d8359dad_2_1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gf9d8359dad_2_1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54" name="Google Shape;154;gf9d8359dad_2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9d8359dad_2_15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gf9d8359dad_2_155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58" name="Google Shape;158;gf9d8359dad_2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9d8359dad_2_15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1" name="Google Shape;161;gf9d8359dad_2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f9d8359dad_2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9d8359dad_2_16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gf9d8359dad_2_16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9d8359dad_2_167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gf9d8359dad_2_167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9d8359dad_2_17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72" name="Google Shape;172;gf9d8359dad_2_1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f9d8359dad_2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9d8359dad_2_17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7" name="Google Shape;177;gf9d8359dad_2_17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8" name="Google Shape;178;gf9d8359dad_2_1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f9d8359dad_2_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d8359dad_2_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gf9d8359dad_2_1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gf9d8359dad_2_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9d8359dad_2_18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f9d8359dad_2_18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f9d8359dad_2_18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" name="Google Shape;189;gf9d8359dad_2_18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gf9d8359dad_2_18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d8359dad_2_191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93" name="Google Shape;193;gf9d8359dad_2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 1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9d8359dad_2_19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gf9d8359dad_2_194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97" name="Google Shape;197;gf9d8359dad_2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1">
  <p:cSld name="TITLE_AND_TWO_COLUMN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9d8359dad_2_19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gf9d8359dad_2_19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gf9d8359dad_2_19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02" name="Google Shape;202;gf9d8359dad_2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f9d8359dad_2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f9d8359dad_2_20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9d8359dad_2_20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8" name="Google Shape;208;gf9d8359dad_2_20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9" name="Google Shape;209;gf9d8359dad_2_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6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9d8359dad_2_2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gf9d8359dad_2_2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gf9d8359dad_2_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9d8359dad_2_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gf9d8359dad_2_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gf9d8359dad_2_2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10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" name="Google Shape;2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08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3333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08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32" name="Google Shape;32;p108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0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09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7" name="Google Shape;3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9d8359dad_2_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gf9d8359dad_2_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43.gif"/><Relationship Id="rId5" Type="http://schemas.openxmlformats.org/officeDocument/2006/relationships/image" Target="../media/image42.gif"/><Relationship Id="rId6" Type="http://schemas.openxmlformats.org/officeDocument/2006/relationships/image" Target="../media/image41.gif"/><Relationship Id="rId7" Type="http://schemas.openxmlformats.org/officeDocument/2006/relationships/image" Target="../media/image39.gif"/><Relationship Id="rId8" Type="http://schemas.openxmlformats.org/officeDocument/2006/relationships/image" Target="../media/image40.gif"/><Relationship Id="rId11" Type="http://schemas.openxmlformats.org/officeDocument/2006/relationships/image" Target="../media/image45.gif"/><Relationship Id="rId10" Type="http://schemas.openxmlformats.org/officeDocument/2006/relationships/image" Target="../media/image46.gif"/><Relationship Id="rId13" Type="http://schemas.openxmlformats.org/officeDocument/2006/relationships/image" Target="../media/image44.gif"/><Relationship Id="rId12" Type="http://schemas.openxmlformats.org/officeDocument/2006/relationships/image" Target="../media/image4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53.png"/><Relationship Id="rId5" Type="http://schemas.openxmlformats.org/officeDocument/2006/relationships/image" Target="../media/image50.jpg"/><Relationship Id="rId6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hbr.org/2012/10/data-scientist-the-sexiest-job-of-the-21st-century" TargetMode="External"/><Relationship Id="rId4" Type="http://schemas.openxmlformats.org/officeDocument/2006/relationships/hyperlink" Target="https://www.dominodatalab.com/blog/data-scientist-still-the-sexiest-job-of-the-21st-centur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hbr.org/2012/10/data-scientist-the-sexiest-job-of-the-21st-century" TargetMode="External"/><Relationship Id="rId4" Type="http://schemas.openxmlformats.org/officeDocument/2006/relationships/hyperlink" Target="https://www.dominodatalab.com/blog/data-scientist-still-the-sexiest-job-of-the-21st-century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hyperlink" Target="https://www.datacamp.com/resources/webinars/scaling-data-science-at-your-organization-part-1" TargetMode="External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gif"/><Relationship Id="rId4" Type="http://schemas.openxmlformats.org/officeDocument/2006/relationships/image" Target="../media/image8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8.gif"/><Relationship Id="rId4" Type="http://schemas.openxmlformats.org/officeDocument/2006/relationships/image" Target="../media/image9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99.png"/><Relationship Id="rId5" Type="http://schemas.openxmlformats.org/officeDocument/2006/relationships/image" Target="../media/image81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100.png"/><Relationship Id="rId11" Type="http://schemas.openxmlformats.org/officeDocument/2006/relationships/image" Target="../media/image95.png"/><Relationship Id="rId10" Type="http://schemas.openxmlformats.org/officeDocument/2006/relationships/image" Target="../media/image98.png"/><Relationship Id="rId12" Type="http://schemas.openxmlformats.org/officeDocument/2006/relationships/image" Target="../media/image10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w3.org/standards/xml/core#:~:text=The%20Extensible%20Markup%20Language%20(XML,more%20suitable%20for%20Web%20use." TargetMode="External"/><Relationship Id="rId4" Type="http://schemas.openxmlformats.org/officeDocument/2006/relationships/hyperlink" Target="https://www.neonscience.org/resources/learning-hub/tutorials/about-hdf5" TargetMode="External"/><Relationship Id="rId5" Type="http://schemas.openxmlformats.org/officeDocument/2006/relationships/hyperlink" Target="https://databricks.com/glossary/what-is-parquet#:~:text=Parquet%20is%20an%20open%20source,like%20CSV%20or%20TSV%20files.&amp;text=Parquet%20can%20only%20read%20the%20needed%20columns%20therefore%20greatly%20minimizing%20the%20IO." TargetMode="External"/><Relationship Id="rId6" Type="http://schemas.openxmlformats.org/officeDocument/2006/relationships/hyperlink" Target="https://docs.fileformat.com/database/sql/#:~:text=A%20file%20with%20.,well%20as%20web%2Dbased%20databases." TargetMode="External"/><Relationship Id="rId7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Relationship Id="rId4" Type="http://schemas.openxmlformats.org/officeDocument/2006/relationships/image" Target="../media/image108.gif"/><Relationship Id="rId5" Type="http://schemas.openxmlformats.org/officeDocument/2006/relationships/image" Target="../media/image96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1.png"/><Relationship Id="rId4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9.png"/><Relationship Id="rId4" Type="http://schemas.openxmlformats.org/officeDocument/2006/relationships/hyperlink" Target="https://www.youtube.com/watch?v=4B2xOvKFFz4" TargetMode="External"/><Relationship Id="rId5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4.png"/><Relationship Id="rId4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88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6.png"/><Relationship Id="rId4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6.png"/><Relationship Id="rId4" Type="http://schemas.openxmlformats.org/officeDocument/2006/relationships/hyperlink" Target="https://datasetsearch.research.google.com/" TargetMode="External"/><Relationship Id="rId9" Type="http://schemas.openxmlformats.org/officeDocument/2006/relationships/hyperlink" Target="https://data.fivethirtyeight.com/" TargetMode="External"/><Relationship Id="rId5" Type="http://schemas.openxmlformats.org/officeDocument/2006/relationships/hyperlink" Target="https://data.worldbank.org/" TargetMode="External"/><Relationship Id="rId6" Type="http://schemas.openxmlformats.org/officeDocument/2006/relationships/hyperlink" Target="https://www.who.int/gho/database/en/" TargetMode="External"/><Relationship Id="rId7" Type="http://schemas.openxmlformats.org/officeDocument/2006/relationships/hyperlink" Target="https://www.google.com/publicdata/directory" TargetMode="External"/><Relationship Id="rId8" Type="http://schemas.openxmlformats.org/officeDocument/2006/relationships/hyperlink" Target="https://registry.opendata.aws/" TargetMode="External"/><Relationship Id="rId11" Type="http://schemas.openxmlformats.org/officeDocument/2006/relationships/hyperlink" Target="https://www.data.gov/" TargetMode="External"/><Relationship Id="rId10" Type="http://schemas.openxmlformats.org/officeDocument/2006/relationships/hyperlink" Target="http://www.census.gov/data.html" TargetMode="External"/><Relationship Id="rId13" Type="http://schemas.openxmlformats.org/officeDocument/2006/relationships/hyperlink" Target="https://www.yelp.com/dataset" TargetMode="External"/><Relationship Id="rId12" Type="http://schemas.openxmlformats.org/officeDocument/2006/relationships/hyperlink" Target="https://wiki.dbpedia.org/" TargetMode="External"/><Relationship Id="rId15" Type="http://schemas.openxmlformats.org/officeDocument/2006/relationships/hyperlink" Target="https://www.kaggle.com/datasets" TargetMode="External"/><Relationship Id="rId14" Type="http://schemas.openxmlformats.org/officeDocument/2006/relationships/hyperlink" Target="https://data.unicef.org/" TargetMode="External"/><Relationship Id="rId17" Type="http://schemas.openxmlformats.org/officeDocument/2006/relationships/hyperlink" Target="https://github.com/awesomedata/awesome-public-datasets" TargetMode="External"/><Relationship Id="rId16" Type="http://schemas.openxmlformats.org/officeDocument/2006/relationships/hyperlink" Target="https://archive.ics.uci.edu/ml/index.php" TargetMode="External"/><Relationship Id="rId19" Type="http://schemas.openxmlformats.org/officeDocument/2006/relationships/hyperlink" Target="http://datos.gob.mx" TargetMode="External"/><Relationship Id="rId18" Type="http://schemas.openxmlformats.org/officeDocument/2006/relationships/hyperlink" Target="https://dataverse.org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rive.google.com/file/d/0B0LlA6BifQxlZ1FnaG9ZOFZtM0E/view?usp=sharing&amp;resourcekey=0-KSLPrnAfnXEL5P48DCA2yA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5.png"/><Relationship Id="rId4" Type="http://schemas.openxmlformats.org/officeDocument/2006/relationships/image" Target="../media/image103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 txBox="1"/>
          <p:nvPr/>
        </p:nvSpPr>
        <p:spPr>
          <a:xfrm>
            <a:off x="4094075" y="1971675"/>
            <a:ext cx="44187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la ciencia de datos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"/>
          <p:cNvSpPr txBox="1"/>
          <p:nvPr/>
        </p:nvSpPr>
        <p:spPr>
          <a:xfrm>
            <a:off x="1341450" y="1858350"/>
            <a:ext cx="64611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es ciencia de datos?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/>
          <p:nvPr/>
        </p:nvSpPr>
        <p:spPr>
          <a:xfrm>
            <a:off x="2030602" y="2000734"/>
            <a:ext cx="5082796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 ciencia +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eti GIFs | Tenor" id="301" name="Google Shape;30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9570" y="2797419"/>
            <a:ext cx="1880828" cy="1880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eti GIFs | Tenor" id="302" name="Google Shape;30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29" y="170710"/>
            <a:ext cx="1880828" cy="1880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eti GIFs | Tenor" id="303" name="Google Shape;30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8457" y="179865"/>
            <a:ext cx="1880828" cy="1880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eti GIFs | Tenor" id="304" name="Google Shape;30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2822331"/>
            <a:ext cx="1880828" cy="1880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eti GIFs | Tenor" id="305" name="Google Shape;30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8372" y="2640622"/>
            <a:ext cx="1880828" cy="1880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eti GIFs | Tenor" id="306" name="Google Shape;30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84385" y="170710"/>
            <a:ext cx="1880828" cy="1880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eti GIFs | Tenor" id="307" name="Google Shape;307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9774" y="223827"/>
            <a:ext cx="1880828" cy="1880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eti GIFs | Tenor" id="308" name="Google Shape;308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81827" y="327507"/>
            <a:ext cx="1880828" cy="1880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feti GIFs | Tenor" id="309" name="Google Shape;309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07576" y="2822331"/>
            <a:ext cx="1880828" cy="188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061" y="1895892"/>
            <a:ext cx="7455877" cy="328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0"/>
          <p:cNvPicPr preferRelativeResize="0"/>
          <p:nvPr/>
        </p:nvPicPr>
        <p:blipFill rotWithShape="1">
          <a:blip r:embed="rId4">
            <a:alphaModFix/>
          </a:blip>
          <a:srcRect b="15697" l="16351" r="42767" t="30783"/>
          <a:stretch/>
        </p:blipFill>
        <p:spPr>
          <a:xfrm>
            <a:off x="7104185" y="3966684"/>
            <a:ext cx="2039815" cy="117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1"/>
          <p:cNvSpPr txBox="1"/>
          <p:nvPr>
            <p:ph type="title"/>
          </p:nvPr>
        </p:nvSpPr>
        <p:spPr>
          <a:xfrm>
            <a:off x="382017" y="189975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"/>
              <a:t>Data			        </a:t>
            </a:r>
            <a:endParaRPr/>
          </a:p>
        </p:txBody>
      </p:sp>
      <p:sp>
        <p:nvSpPr>
          <p:cNvPr id="322" name="Google Shape;322;p11"/>
          <p:cNvSpPr txBox="1"/>
          <p:nvPr>
            <p:ph idx="1" type="body"/>
          </p:nvPr>
        </p:nvSpPr>
        <p:spPr>
          <a:xfrm>
            <a:off x="4684642" y="1486052"/>
            <a:ext cx="3870570" cy="32326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solidFill>
                  <a:srgbClr val="2B1D51"/>
                </a:solidFill>
              </a:rPr>
              <a:t>Proceso científico: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solidFill>
                <a:srgbClr val="2B1D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1D51"/>
              </a:buClr>
              <a:buSzPts val="1200"/>
              <a:buFont typeface="Nunito"/>
              <a:buChar char="-"/>
            </a:pPr>
            <a:r>
              <a:rPr lang="en" sz="1400">
                <a:solidFill>
                  <a:srgbClr val="2B1D51"/>
                </a:solidFill>
              </a:rPr>
              <a:t>Definir pregunta(s)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1D51"/>
              </a:buClr>
              <a:buSzPts val="1200"/>
              <a:buFont typeface="Nunito"/>
              <a:buNone/>
            </a:pPr>
            <a:r>
              <a:t/>
            </a:r>
            <a:endParaRPr sz="1400">
              <a:solidFill>
                <a:srgbClr val="2B1D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1D51"/>
              </a:buClr>
              <a:buSzPts val="1200"/>
              <a:buFont typeface="Nunito"/>
              <a:buChar char="-"/>
            </a:pPr>
            <a:r>
              <a:rPr lang="en" sz="1400">
                <a:solidFill>
                  <a:srgbClr val="2B1D51"/>
                </a:solidFill>
              </a:rPr>
              <a:t>Crear hipótesis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1D51"/>
              </a:buClr>
              <a:buSzPts val="1200"/>
              <a:buFont typeface="Nunito"/>
              <a:buNone/>
            </a:pPr>
            <a:r>
              <a:t/>
            </a:r>
            <a:endParaRPr sz="1400">
              <a:solidFill>
                <a:srgbClr val="2B1D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1D51"/>
              </a:buClr>
              <a:buSzPts val="1200"/>
              <a:buFont typeface="Nunito"/>
              <a:buChar char="-"/>
            </a:pPr>
            <a:r>
              <a:rPr lang="en" sz="1400">
                <a:solidFill>
                  <a:srgbClr val="2B1D51"/>
                </a:solidFill>
              </a:rPr>
              <a:t>Crear un experimento (repetible)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1D51"/>
              </a:buClr>
              <a:buSzPts val="1200"/>
              <a:buFont typeface="Nunito"/>
              <a:buNone/>
            </a:pPr>
            <a:r>
              <a:t/>
            </a:r>
            <a:endParaRPr sz="1400">
              <a:solidFill>
                <a:srgbClr val="2B1D5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1D51"/>
              </a:buClr>
              <a:buSzPts val="1200"/>
              <a:buFont typeface="Nunito"/>
              <a:buChar char="-"/>
            </a:pPr>
            <a:r>
              <a:rPr lang="en" sz="1400">
                <a:solidFill>
                  <a:srgbClr val="2B1D51"/>
                </a:solidFill>
              </a:rPr>
              <a:t>Reportar resultados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1D51"/>
              </a:buClr>
              <a:buSzPts val="1200"/>
              <a:buFont typeface="Nunito"/>
              <a:buNone/>
            </a:pPr>
            <a:r>
              <a:t/>
            </a:r>
            <a:endParaRPr b="1">
              <a:solidFill>
                <a:srgbClr val="2B1D5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</a:pPr>
            <a:r>
              <a:t/>
            </a:r>
            <a:endParaRPr b="1">
              <a:solidFill>
                <a:srgbClr val="2B1D51"/>
              </a:solidFill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4928202" y="189975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1" i="0" lang="en" sz="2400" u="none" cap="none" strike="noStrike">
                <a:solidFill>
                  <a:srgbClr val="2B1D51"/>
                </a:solidFill>
                <a:latin typeface="Montserrat"/>
                <a:ea typeface="Montserrat"/>
                <a:cs typeface="Montserrat"/>
                <a:sym typeface="Montserrat"/>
              </a:rPr>
              <a:t>Science</a:t>
            </a:r>
            <a:endParaRPr b="1" i="0" sz="2400" u="none" cap="none" strike="noStrike">
              <a:solidFill>
                <a:srgbClr val="2B1D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63500" y="1660634"/>
            <a:ext cx="3852300" cy="26422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Análisis de datos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Crear, Leer , Actualizar , Eliminar (CRUD)</a:t>
            </a:r>
            <a:endParaRPr/>
          </a:p>
          <a:p>
            <a:pPr indent="-190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Programación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Inteligencia de negocio (BI) </a:t>
            </a:r>
            <a:endParaRPr/>
          </a:p>
          <a:p>
            <a:pPr indent="-190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Estadística y minería de datos</a:t>
            </a:r>
            <a:endParaRPr/>
          </a:p>
          <a:p>
            <a:pPr indent="-190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Creación de reportes y storytelling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4285333" y="252252"/>
            <a:ext cx="540837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1" i="0" lang="en" sz="4800" u="none" cap="none" strike="noStrike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+       </a:t>
            </a:r>
            <a:endParaRPr b="1" i="0" sz="4800" u="none" cap="none" strike="noStrike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4666" y="199513"/>
            <a:ext cx="2044033" cy="174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1"/>
          <p:cNvPicPr preferRelativeResize="0"/>
          <p:nvPr/>
        </p:nvPicPr>
        <p:blipFill rotWithShape="1">
          <a:blip r:embed="rId5">
            <a:alphaModFix/>
          </a:blip>
          <a:srcRect b="7342" l="7844" r="7737" t="8041"/>
          <a:stretch/>
        </p:blipFill>
        <p:spPr>
          <a:xfrm>
            <a:off x="6912930" y="3668110"/>
            <a:ext cx="2158225" cy="1401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97947" y="0"/>
            <a:ext cx="1946053" cy="184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"/>
          <p:cNvSpPr txBox="1"/>
          <p:nvPr>
            <p:ph type="title"/>
          </p:nvPr>
        </p:nvSpPr>
        <p:spPr>
          <a:xfrm>
            <a:off x="580550" y="205975"/>
            <a:ext cx="810625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El porque, que y como del Data Science?</a:t>
            </a:r>
            <a:endParaRPr/>
          </a:p>
        </p:txBody>
      </p:sp>
      <p:sp>
        <p:nvSpPr>
          <p:cNvPr id="334" name="Google Shape;334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335" name="Google Shape;335;p12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336" name="Google Shape;336;p12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7" name="Google Shape;337;p12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8E7CC3"/>
                  </a:solidFill>
                  <a:latin typeface="Arial"/>
                  <a:ea typeface="Arial"/>
                  <a:cs typeface="Arial"/>
                  <a:sym typeface="Arial"/>
                </a:rPr>
                <a:t>Porque?</a:t>
              </a:r>
              <a:endParaRPr b="0" i="0" sz="1800" u="none" cap="none" strike="noStrik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2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b="0" i="0" sz="8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340" name="Google Shape;340;p12"/>
          <p:cNvGrpSpPr/>
          <p:nvPr/>
        </p:nvGrpSpPr>
        <p:grpSpPr>
          <a:xfrm>
            <a:off x="2509794" y="1479150"/>
            <a:ext cx="3514811" cy="3252002"/>
            <a:chOff x="2991269" y="1153325"/>
            <a:chExt cx="3514811" cy="3252002"/>
          </a:xfrm>
        </p:grpSpPr>
        <p:sp>
          <p:nvSpPr>
            <p:cNvPr id="341" name="Google Shape;341;p12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2" name="Google Shape;342;p12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343" name="Google Shape;343;p12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44" name="Google Shape;344;p12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5" name="Google Shape;345;p12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346" name="Google Shape;346;p12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47" name="Google Shape;347;p12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348" name="Google Shape;348;p12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/>
          <p:nvPr>
            <p:ph idx="1" type="body"/>
          </p:nvPr>
        </p:nvSpPr>
        <p:spPr>
          <a:xfrm>
            <a:off x="1108118" y="1259999"/>
            <a:ext cx="6704997" cy="348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"Data Scientist: The Sexiest Job of the 21st Century”</a:t>
            </a:r>
            <a:endParaRPr/>
          </a:p>
          <a:p>
            <a:pPr indent="-285750" lvl="0" marL="28575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-"/>
            </a:pPr>
            <a:r>
              <a:rPr lang="en" sz="1400"/>
              <a:t>2012, Harvard Business</a:t>
            </a:r>
            <a:endParaRPr/>
          </a:p>
          <a:p>
            <a:pPr indent="-9525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"Data Scientist como es el Mejor trabajo en Estados Unidos en 2016, 2017, 2018 y nuevamente en 2019”</a:t>
            </a:r>
            <a:endParaRPr/>
          </a:p>
          <a:p>
            <a:pPr indent="-285750" lvl="0" marL="28575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-"/>
            </a:pPr>
            <a:r>
              <a:rPr lang="en" sz="1400"/>
              <a:t>Glassdoor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“The Hot Job of the Decade”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1400"/>
              <a:t>- Hal Varian, chief economist at Google</a:t>
            </a:r>
            <a:endParaRPr sz="1400"/>
          </a:p>
        </p:txBody>
      </p:sp>
      <p:sp>
        <p:nvSpPr>
          <p:cNvPr id="354" name="Google Shape;354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13"/>
          <p:cNvSpPr txBox="1"/>
          <p:nvPr/>
        </p:nvSpPr>
        <p:spPr>
          <a:xfrm>
            <a:off x="2001253" y="202019"/>
            <a:ext cx="56435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8E7CC3"/>
                </a:solidFill>
                <a:latin typeface="Lexend Deca"/>
                <a:ea typeface="Lexend Deca"/>
                <a:cs typeface="Lexend Deca"/>
                <a:sym typeface="Lexend Deca"/>
              </a:rPr>
              <a:t>Porque </a:t>
            </a:r>
            <a:r>
              <a:rPr b="1" i="0" lang="en" sz="32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Data Science?</a:t>
            </a:r>
            <a:endParaRPr b="0" i="0" sz="14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3"/>
          <p:cNvSpPr txBox="1"/>
          <p:nvPr/>
        </p:nvSpPr>
        <p:spPr>
          <a:xfrm>
            <a:off x="1207275" y="4749850"/>
            <a:ext cx="52623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rPr b="1" i="0" lang="en" sz="900" u="sng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https://hbr.org/2012/10/data-scientist-the-sexiest-job-of-the-21st-century</a:t>
            </a:r>
            <a:endParaRPr b="1" i="0" sz="9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rPr b="1" i="0" lang="en" sz="900" u="sng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https://www.dominodatalab.com/blog/data-scientist-still-the-sexiest-job-of-the-21st-century</a:t>
            </a:r>
            <a:endParaRPr b="1" i="0" sz="9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/>
          <p:nvPr>
            <p:ph idx="1" type="body"/>
          </p:nvPr>
        </p:nvSpPr>
        <p:spPr>
          <a:xfrm>
            <a:off x="1108118" y="1259999"/>
            <a:ext cx="6704997" cy="3489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"Data Scientist: The Sexiest Job of the 21st Century”</a:t>
            </a:r>
            <a:endParaRPr/>
          </a:p>
          <a:p>
            <a:pPr indent="-285750" lvl="0" marL="28575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-"/>
            </a:pPr>
            <a:r>
              <a:rPr lang="en" sz="1400"/>
              <a:t>2012, Harvard Business</a:t>
            </a:r>
            <a:endParaRPr/>
          </a:p>
          <a:p>
            <a:pPr indent="-95250" lvl="0" marL="2857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"Data Scientist como es el Mejor trabajo en Estados Unidos en 2016, 2017, 2018 y nuevamente en 2019”</a:t>
            </a:r>
            <a:endParaRPr/>
          </a:p>
          <a:p>
            <a:pPr indent="-285750" lvl="0" marL="28575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-"/>
            </a:pPr>
            <a:r>
              <a:rPr lang="en" sz="1400"/>
              <a:t>Glassdoor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“The Hot Job of the Decade”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1400"/>
              <a:t>- Hal Varian, chief economist at Google</a:t>
            </a:r>
            <a:endParaRPr sz="1400"/>
          </a:p>
        </p:txBody>
      </p:sp>
      <p:sp>
        <p:nvSpPr>
          <p:cNvPr id="362" name="Google Shape;362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14"/>
          <p:cNvSpPr txBox="1"/>
          <p:nvPr/>
        </p:nvSpPr>
        <p:spPr>
          <a:xfrm>
            <a:off x="2001253" y="202019"/>
            <a:ext cx="56435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8E7CC3"/>
                </a:solidFill>
                <a:latin typeface="Lexend Deca"/>
                <a:ea typeface="Lexend Deca"/>
                <a:cs typeface="Lexend Deca"/>
                <a:sym typeface="Lexend Deca"/>
              </a:rPr>
              <a:t>Porque </a:t>
            </a:r>
            <a:r>
              <a:rPr b="1" i="0" lang="en" sz="32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Data Science?</a:t>
            </a:r>
            <a:endParaRPr b="0" i="0" sz="14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4"/>
          <p:cNvSpPr txBox="1"/>
          <p:nvPr/>
        </p:nvSpPr>
        <p:spPr>
          <a:xfrm>
            <a:off x="1207275" y="4749850"/>
            <a:ext cx="52623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rPr b="1" i="0" lang="en" sz="900" u="sng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https://hbr.org/2012/10/data-scientist-the-sexiest-job-of-the-21st-century</a:t>
            </a:r>
            <a:endParaRPr b="1" i="0" sz="9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rPr b="1" i="0" lang="en" sz="900" u="sng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https://www.dominodatalab.com/blog/data-scientist-still-the-sexiest-job-of-the-21st-century</a:t>
            </a:r>
            <a:endParaRPr b="1" i="0" sz="9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"/>
          <p:cNvSpPr txBox="1"/>
          <p:nvPr>
            <p:ph idx="12" type="sldNum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6602865" y="4791179"/>
            <a:ext cx="1907451" cy="24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rPr b="1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Detección de Fraude </a:t>
            </a:r>
            <a:endParaRPr b="1" i="0" sz="9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7484" y="3371045"/>
            <a:ext cx="1907450" cy="1456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5"/>
          <p:cNvPicPr preferRelativeResize="0"/>
          <p:nvPr/>
        </p:nvPicPr>
        <p:blipFill rotWithShape="1">
          <a:blip r:embed="rId4">
            <a:alphaModFix/>
          </a:blip>
          <a:srcRect b="588" l="1888" r="3588" t="2516"/>
          <a:stretch/>
        </p:blipFill>
        <p:spPr>
          <a:xfrm>
            <a:off x="6953472" y="2110498"/>
            <a:ext cx="1695473" cy="115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105" y="2297830"/>
            <a:ext cx="1775597" cy="1186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335" y="3626729"/>
            <a:ext cx="1835281" cy="120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0432" y="1273310"/>
            <a:ext cx="3792433" cy="138766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5"/>
          <p:cNvSpPr/>
          <p:nvPr/>
        </p:nvSpPr>
        <p:spPr>
          <a:xfrm>
            <a:off x="3616823" y="3034388"/>
            <a:ext cx="1765004" cy="1637413"/>
          </a:xfrm>
          <a:prstGeom prst="ellipse">
            <a:avLst/>
          </a:prstGeom>
          <a:solidFill>
            <a:schemeClr val="accent6">
              <a:alpha val="49411"/>
            </a:schemeClr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Data Science</a:t>
            </a:r>
            <a:endParaRPr b="0" i="0" sz="1100" u="none" cap="none" strike="noStrike">
              <a:solidFill>
                <a:srgbClr val="72727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77" name="Google Shape;377;p15"/>
          <p:cNvSpPr txBox="1"/>
          <p:nvPr/>
        </p:nvSpPr>
        <p:spPr>
          <a:xfrm>
            <a:off x="488335" y="4827868"/>
            <a:ext cx="1907451" cy="24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rPr b="1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IoT de biometricos</a:t>
            </a:r>
            <a:endParaRPr b="1" i="0" sz="9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5"/>
          <p:cNvSpPr txBox="1"/>
          <p:nvPr/>
        </p:nvSpPr>
        <p:spPr>
          <a:xfrm>
            <a:off x="3709285" y="2648693"/>
            <a:ext cx="1907451" cy="24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rPr b="1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CAD enfocado a Covd-19</a:t>
            </a:r>
            <a:endParaRPr b="1" i="0" sz="9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5"/>
          <p:cNvSpPr txBox="1"/>
          <p:nvPr/>
        </p:nvSpPr>
        <p:spPr>
          <a:xfrm>
            <a:off x="2001253" y="202019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8E7CC3"/>
                </a:solidFill>
                <a:latin typeface="Lexend Deca"/>
                <a:ea typeface="Lexend Deca"/>
                <a:cs typeface="Lexend Deca"/>
                <a:sym typeface="Lexend Deca"/>
              </a:rPr>
              <a:t>Porque </a:t>
            </a:r>
            <a:r>
              <a:rPr b="1" i="0" lang="en" sz="32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Data Science?</a:t>
            </a:r>
            <a:endParaRPr b="0" i="0" sz="14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6"/>
          <p:cNvSpPr txBox="1"/>
          <p:nvPr>
            <p:ph type="title"/>
          </p:nvPr>
        </p:nvSpPr>
        <p:spPr>
          <a:xfrm>
            <a:off x="580550" y="205975"/>
            <a:ext cx="810625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El porque, que y como del Data Science?</a:t>
            </a:r>
            <a:endParaRPr/>
          </a:p>
        </p:txBody>
      </p:sp>
      <p:sp>
        <p:nvSpPr>
          <p:cNvPr id="385" name="Google Shape;385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386" name="Google Shape;386;p16"/>
          <p:cNvGrpSpPr/>
          <p:nvPr/>
        </p:nvGrpSpPr>
        <p:grpSpPr>
          <a:xfrm>
            <a:off x="331521" y="2172128"/>
            <a:ext cx="2994729" cy="1384500"/>
            <a:chOff x="636321" y="1844098"/>
            <a:chExt cx="2994729" cy="1384500"/>
          </a:xfrm>
        </p:grpSpPr>
        <p:sp>
          <p:nvSpPr>
            <p:cNvPr id="387" name="Google Shape;387;p16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8E7CC3"/>
                  </a:solidFill>
                  <a:latin typeface="Arial"/>
                  <a:ea typeface="Arial"/>
                  <a:cs typeface="Arial"/>
                  <a:sym typeface="Arial"/>
                </a:rPr>
                <a:t>Que?</a:t>
              </a:r>
              <a:endParaRPr b="0" i="0" sz="1600" u="none" cap="none" strike="noStrik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8" name="Google Shape;388;p16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9" name="Google Shape;389;p16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6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b="0" i="0" sz="8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391" name="Google Shape;391;p16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392" name="Google Shape;392;p16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3" name="Google Shape;393;p16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8E7CC3"/>
                  </a:solidFill>
                  <a:latin typeface="Arial"/>
                  <a:ea typeface="Arial"/>
                  <a:cs typeface="Arial"/>
                  <a:sym typeface="Arial"/>
                </a:rPr>
                <a:t>Porque?</a:t>
              </a:r>
              <a:endParaRPr b="0" i="0" sz="1200" u="none" cap="none" strike="noStrik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8E7CC3"/>
                  </a:solidFill>
                  <a:latin typeface="Arial"/>
                  <a:ea typeface="Arial"/>
                  <a:cs typeface="Arial"/>
                  <a:sym typeface="Arial"/>
                </a:rPr>
                <a:t>Area del conocimiento con alta demanda, y poca oferta, capaz de mezclarse con cualquier otra disciplina que recaude datos</a:t>
              </a:r>
              <a:endParaRPr b="0" i="0" sz="800" u="none" cap="none" strike="noStrik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6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b="0" i="0" sz="8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396" name="Google Shape;396;p16"/>
          <p:cNvGrpSpPr/>
          <p:nvPr/>
        </p:nvGrpSpPr>
        <p:grpSpPr>
          <a:xfrm>
            <a:off x="2509794" y="1479150"/>
            <a:ext cx="3514811" cy="3252002"/>
            <a:chOff x="2991269" y="1153325"/>
            <a:chExt cx="3514811" cy="3252002"/>
          </a:xfrm>
        </p:grpSpPr>
        <p:sp>
          <p:nvSpPr>
            <p:cNvPr id="397" name="Google Shape;397;p16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98" name="Google Shape;398;p16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399" name="Google Shape;399;p16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00" name="Google Shape;400;p16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01" name="Google Shape;401;p16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402" name="Google Shape;402;p16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03" name="Google Shape;403;p16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404" name="Google Shape;404;p16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f61b8b19a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477000" y="5976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f61b8b19ab_0_0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f61b8b19ab_0_0"/>
          <p:cNvSpPr txBox="1"/>
          <p:nvPr/>
        </p:nvSpPr>
        <p:spPr>
          <a:xfrm>
            <a:off x="548850" y="1049400"/>
            <a:ext cx="6789000" cy="3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6:40 - 8:00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Presentación: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 a Data Science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 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8:15 - 9:05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Cómo hacer buenas preguntas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 diferentes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Actividades de discusión en breakout rooms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Caso: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¿Cómo entender neuronas vivas?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Discusión: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¿Cómo resolver el problema?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gf61b8b19a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7"/>
          <p:cNvSpPr/>
          <p:nvPr/>
        </p:nvSpPr>
        <p:spPr>
          <a:xfrm>
            <a:off x="6142877" y="2388213"/>
            <a:ext cx="1765004" cy="1637413"/>
          </a:xfrm>
          <a:prstGeom prst="ellipse">
            <a:avLst/>
          </a:prstGeom>
          <a:solidFill>
            <a:schemeClr val="accent1">
              <a:alpha val="53333"/>
            </a:schemeClr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Mate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 Estadística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10" name="Google Shape;410;p17"/>
          <p:cNvSpPr txBox="1"/>
          <p:nvPr>
            <p:ph type="title"/>
          </p:nvPr>
        </p:nvSpPr>
        <p:spPr>
          <a:xfrm>
            <a:off x="784047" y="147777"/>
            <a:ext cx="6014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Que es </a:t>
            </a:r>
            <a:r>
              <a:rPr lang="en">
                <a:solidFill>
                  <a:srgbClr val="727272"/>
                </a:solidFill>
              </a:rPr>
              <a:t>Data Science</a:t>
            </a:r>
            <a:r>
              <a:rPr lang="en"/>
              <a:t>?</a:t>
            </a:r>
            <a:endParaRPr/>
          </a:p>
        </p:txBody>
      </p:sp>
      <p:sp>
        <p:nvSpPr>
          <p:cNvPr id="411" name="Google Shape;411;p17"/>
          <p:cNvSpPr txBox="1"/>
          <p:nvPr>
            <p:ph idx="1" type="body"/>
          </p:nvPr>
        </p:nvSpPr>
        <p:spPr>
          <a:xfrm>
            <a:off x="580549" y="1352550"/>
            <a:ext cx="6069949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/>
              <a:t>Es un conjunto de metodologías para tomar miles de formas de datos que están disponibles para</a:t>
            </a:r>
            <a:r>
              <a:rPr lang="en"/>
              <a:t> </a:t>
            </a:r>
            <a:r>
              <a:rPr lang="en" sz="1200"/>
              <a:t>nosotros hoy y usarlas para sacar conclusiones significativas sobre el presente o el futuro.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 Science puede describir el estado actual (Dashboards)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Detectar eventos anómalos 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Diagnosticar las causas de los eventos y comportamientos observados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Predecir eventos futuros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13" name="Google Shape;413;p17"/>
          <p:cNvSpPr/>
          <p:nvPr/>
        </p:nvSpPr>
        <p:spPr>
          <a:xfrm>
            <a:off x="5588160" y="3358310"/>
            <a:ext cx="1765004" cy="1637413"/>
          </a:xfrm>
          <a:prstGeom prst="ellipse">
            <a:avLst/>
          </a:prstGeom>
          <a:solidFill>
            <a:srgbClr val="FF0000">
              <a:alpha val="49411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Experiencia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de campo</a:t>
            </a:r>
            <a:endParaRPr b="0" i="0" sz="1100" u="none" cap="none" strike="noStrike">
              <a:solidFill>
                <a:srgbClr val="72727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14" name="Google Shape;414;p17"/>
          <p:cNvSpPr/>
          <p:nvPr/>
        </p:nvSpPr>
        <p:spPr>
          <a:xfrm>
            <a:off x="6798447" y="3358310"/>
            <a:ext cx="1765004" cy="1637413"/>
          </a:xfrm>
          <a:prstGeom prst="ellipse">
            <a:avLst/>
          </a:prstGeom>
          <a:solidFill>
            <a:srgbClr val="FFFF00">
              <a:alpha val="49411"/>
            </a:srgbClr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Programación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+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DevOps</a:t>
            </a:r>
            <a:endParaRPr b="0" i="0" sz="1100" u="none" cap="none" strike="noStrike">
              <a:solidFill>
                <a:srgbClr val="72727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415" name="Google Shape;415;p17"/>
          <p:cNvCxnSpPr/>
          <p:nvPr/>
        </p:nvCxnSpPr>
        <p:spPr>
          <a:xfrm rot="5400000">
            <a:off x="6920613" y="2508036"/>
            <a:ext cx="1467000" cy="1257300"/>
          </a:xfrm>
          <a:prstGeom prst="curvedConnector3">
            <a:avLst>
              <a:gd fmla="val 67397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416" name="Google Shape;416;p17"/>
          <p:cNvSpPr txBox="1"/>
          <p:nvPr/>
        </p:nvSpPr>
        <p:spPr>
          <a:xfrm>
            <a:off x="7868390" y="1864993"/>
            <a:ext cx="11094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727272"/>
                </a:solidFill>
                <a:latin typeface="Lexend Deca"/>
                <a:ea typeface="Lexend Deca"/>
                <a:cs typeface="Lexend Deca"/>
                <a:sym typeface="Lexend Deca"/>
              </a:rPr>
              <a:t>Data Science :)</a:t>
            </a:r>
            <a:endParaRPr b="0" i="0" sz="1400" u="none" cap="none" strike="noStrike">
              <a:solidFill>
                <a:srgbClr val="72727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8"/>
          <p:cNvSpPr txBox="1"/>
          <p:nvPr>
            <p:ph type="title"/>
          </p:nvPr>
        </p:nvSpPr>
        <p:spPr>
          <a:xfrm>
            <a:off x="784047" y="147777"/>
            <a:ext cx="6014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Que es </a:t>
            </a:r>
            <a:r>
              <a:rPr lang="en">
                <a:solidFill>
                  <a:srgbClr val="727272"/>
                </a:solidFill>
              </a:rPr>
              <a:t>Data Science</a:t>
            </a:r>
            <a:r>
              <a:rPr lang="en"/>
              <a:t>?</a:t>
            </a:r>
            <a:endParaRPr/>
          </a:p>
        </p:txBody>
      </p:sp>
      <p:pic>
        <p:nvPicPr>
          <p:cNvPr id="422" name="Google Shape;4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425" y="1254642"/>
            <a:ext cx="6645812" cy="337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"/>
          <p:cNvSpPr txBox="1"/>
          <p:nvPr>
            <p:ph type="title"/>
          </p:nvPr>
        </p:nvSpPr>
        <p:spPr>
          <a:xfrm>
            <a:off x="940578" y="0"/>
            <a:ext cx="6664313" cy="5793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Como </a:t>
            </a:r>
            <a:r>
              <a:rPr lang="en">
                <a:solidFill>
                  <a:srgbClr val="727272"/>
                </a:solidFill>
              </a:rPr>
              <a:t>se trabaja con Data Science?</a:t>
            </a:r>
            <a:endParaRPr>
              <a:solidFill>
                <a:srgbClr val="727272"/>
              </a:solidFill>
            </a:endParaRPr>
          </a:p>
        </p:txBody>
      </p:sp>
      <p:sp>
        <p:nvSpPr>
          <p:cNvPr id="428" name="Google Shape;428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29" name="Google Shape;4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578" y="1858927"/>
            <a:ext cx="7091433" cy="232853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9"/>
          <p:cNvSpPr txBox="1"/>
          <p:nvPr>
            <p:ph idx="1" type="body"/>
          </p:nvPr>
        </p:nvSpPr>
        <p:spPr>
          <a:xfrm>
            <a:off x="580549" y="1352551"/>
            <a:ext cx="7340707" cy="7677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Generalmente tiene cuatro pasos para cualquier proyecto los cuales son:</a:t>
            </a:r>
            <a:endParaRPr/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431" name="Google Shape;431;p19"/>
          <p:cNvSpPr txBox="1"/>
          <p:nvPr/>
        </p:nvSpPr>
        <p:spPr>
          <a:xfrm>
            <a:off x="1885157" y="3896896"/>
            <a:ext cx="4572000" cy="24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58FF"/>
              </a:buClr>
              <a:buSzPts val="20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Fig 7 . Data Science Workflow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9"/>
          <p:cNvSpPr txBox="1"/>
          <p:nvPr/>
        </p:nvSpPr>
        <p:spPr>
          <a:xfrm>
            <a:off x="1964902" y="3893728"/>
            <a:ext cx="4572000" cy="24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Fig 8 . diagrama de la metodología CRISP-DM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320" y="1218216"/>
            <a:ext cx="3137118" cy="314340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0"/>
          <p:cNvSpPr txBox="1"/>
          <p:nvPr>
            <p:ph type="title"/>
          </p:nvPr>
        </p:nvSpPr>
        <p:spPr>
          <a:xfrm>
            <a:off x="4976575" y="124336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CRISP-DM</a:t>
            </a:r>
            <a:endParaRPr/>
          </a:p>
        </p:txBody>
      </p:sp>
      <p:sp>
        <p:nvSpPr>
          <p:cNvPr id="439" name="Google Shape;439;p20"/>
          <p:cNvSpPr txBox="1"/>
          <p:nvPr>
            <p:ph idx="1" type="body"/>
          </p:nvPr>
        </p:nvSpPr>
        <p:spPr>
          <a:xfrm>
            <a:off x="4747847" y="973015"/>
            <a:ext cx="4196456" cy="35043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1400">
                <a:solidFill>
                  <a:schemeClr val="lt1"/>
                </a:solidFill>
              </a:rPr>
              <a:t>Framework de buenas practicas para planear, organizar y ejecutar proyectos de datos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1400"/>
              <a:t>No importa la industria en la que se aplique el proyecto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400"/>
              <a:t>No importa el presupuesto para ejecutar el proyecto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CRISP-DM define el proceso de trabajar con datos desde un punto de vista empresarial.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440" name="Google Shape;440;p20"/>
          <p:cNvSpPr txBox="1"/>
          <p:nvPr>
            <p:ph idx="12" type="sldNum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41" name="Google Shape;441;p20"/>
          <p:cNvSpPr txBox="1"/>
          <p:nvPr/>
        </p:nvSpPr>
        <p:spPr>
          <a:xfrm>
            <a:off x="350142" y="4398363"/>
            <a:ext cx="3609474" cy="24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diagrama de la metodología CRISP-DM</a:t>
            </a:r>
            <a:endParaRPr b="1" i="0" sz="9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1"/>
          <p:cNvSpPr txBox="1"/>
          <p:nvPr>
            <p:ph type="title"/>
          </p:nvPr>
        </p:nvSpPr>
        <p:spPr>
          <a:xfrm>
            <a:off x="594979" y="295598"/>
            <a:ext cx="6510809" cy="3579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Roadmap CRISP-DM</a:t>
            </a:r>
            <a:endParaRPr sz="2800"/>
          </a:p>
        </p:txBody>
      </p:sp>
      <p:sp>
        <p:nvSpPr>
          <p:cNvPr id="447" name="Google Shape;447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48" name="Google Shape;448;p2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2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51" name="Google Shape;451;p2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2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4" name="Google Shape;454;p2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p2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7" name="Google Shape;457;p2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p2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60" name="Google Shape;460;p2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2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63" name="Google Shape;463;p2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6" name="Google Shape;466;p2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1"/>
          <p:cNvSpPr txBox="1"/>
          <p:nvPr/>
        </p:nvSpPr>
        <p:spPr>
          <a:xfrm>
            <a:off x="4199797" y="829746"/>
            <a:ext cx="1645184" cy="106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Seleccionar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Limpieza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Construcción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Integración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Formatear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1"/>
          <p:cNvSpPr txBox="1"/>
          <p:nvPr/>
        </p:nvSpPr>
        <p:spPr>
          <a:xfrm>
            <a:off x="2126544" y="4049700"/>
            <a:ext cx="1869639" cy="1011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Reunir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Descripción de los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Exploración de los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Verificar la calidad de los </a:t>
            </a: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 txBox="1"/>
          <p:nvPr/>
        </p:nvSpPr>
        <p:spPr>
          <a:xfrm>
            <a:off x="1367682" y="787603"/>
            <a:ext cx="1930382" cy="10110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Identificar los requerimientos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Evaluar la situación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Producir un plan preliminar de proyecto.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1"/>
          <p:cNvSpPr txBox="1"/>
          <p:nvPr/>
        </p:nvSpPr>
        <p:spPr>
          <a:xfrm>
            <a:off x="4325227" y="3954452"/>
            <a:ext cx="1645184" cy="919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Seleccionar modelos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Diseñar tests</a:t>
            </a:r>
            <a:endParaRPr b="0" i="0" sz="9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Entrenar modelos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Valorar el modelo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1"/>
          <p:cNvSpPr txBox="1"/>
          <p:nvPr/>
        </p:nvSpPr>
        <p:spPr>
          <a:xfrm>
            <a:off x="6880814" y="3899036"/>
            <a:ext cx="1738959" cy="919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debido a la naturaleza del proyecto, solo reportaremos los resultados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1"/>
          <p:cNvSpPr txBox="1"/>
          <p:nvPr/>
        </p:nvSpPr>
        <p:spPr>
          <a:xfrm>
            <a:off x="6166652" y="979233"/>
            <a:ext cx="1645184" cy="919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Seleccionar modelos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Diseñar tests</a:t>
            </a:r>
            <a:endParaRPr b="0" i="0" sz="9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Entrenar modelos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"/>
              <a:buFont typeface="Noto Sans Symbols"/>
              <a:buChar char="✔"/>
            </a:pPr>
            <a:r>
              <a:rPr b="0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Valorar el modelo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2"/>
          <p:cNvSpPr txBox="1"/>
          <p:nvPr>
            <p:ph type="title"/>
          </p:nvPr>
        </p:nvSpPr>
        <p:spPr>
          <a:xfrm>
            <a:off x="580550" y="205975"/>
            <a:ext cx="810625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El porque, que y como del Data Science?</a:t>
            </a:r>
            <a:endParaRPr/>
          </a:p>
        </p:txBody>
      </p:sp>
      <p:sp>
        <p:nvSpPr>
          <p:cNvPr id="479" name="Google Shape;479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480" name="Google Shape;480;p22"/>
          <p:cNvGrpSpPr/>
          <p:nvPr/>
        </p:nvGrpSpPr>
        <p:grpSpPr>
          <a:xfrm>
            <a:off x="5733225" y="2701789"/>
            <a:ext cx="2623966" cy="1710719"/>
            <a:chOff x="6038025" y="2356104"/>
            <a:chExt cx="2469661" cy="1627321"/>
          </a:xfrm>
        </p:grpSpPr>
        <p:cxnSp>
          <p:nvCxnSpPr>
            <p:cNvPr id="481" name="Google Shape;481;p22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2" name="Google Shape;482;p22"/>
            <p:cNvSpPr txBox="1"/>
            <p:nvPr/>
          </p:nvSpPr>
          <p:spPr>
            <a:xfrm>
              <a:off x="6640486" y="2356104"/>
              <a:ext cx="1867200" cy="1627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8E7CC3"/>
                  </a:solidFill>
                  <a:latin typeface="Arial"/>
                  <a:ea typeface="Arial"/>
                  <a:cs typeface="Arial"/>
                  <a:sym typeface="Arial"/>
                </a:rPr>
                <a:t>Como?</a:t>
              </a:r>
              <a:endParaRPr b="0" i="0" sz="1200" u="none" cap="none" strike="noStrike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8E7CC3"/>
                  </a:solidFill>
                  <a:latin typeface="Arial"/>
                  <a:ea typeface="Arial"/>
                  <a:cs typeface="Arial"/>
                  <a:sym typeface="Arial"/>
                </a:rPr>
                <a:t> Utilizando frameworks  que nos ayudan a seguir buenas practicas para planear, organizar y ejecutar proyectos de datos . (En esencia ayudan  a mantener una visión general mas clara de como abordar un problema de ciencia de datos)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2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b="0" i="0" sz="8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485" name="Google Shape;485;p22"/>
          <p:cNvGrpSpPr/>
          <p:nvPr/>
        </p:nvGrpSpPr>
        <p:grpSpPr>
          <a:xfrm>
            <a:off x="331521" y="2172128"/>
            <a:ext cx="2994729" cy="1384500"/>
            <a:chOff x="636321" y="1844098"/>
            <a:chExt cx="2994729" cy="1384500"/>
          </a:xfrm>
        </p:grpSpPr>
        <p:sp>
          <p:nvSpPr>
            <p:cNvPr id="486" name="Google Shape;486;p22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727272"/>
                  </a:solidFill>
                  <a:latin typeface="Arial"/>
                  <a:ea typeface="Arial"/>
                  <a:cs typeface="Arial"/>
                  <a:sym typeface="Arial"/>
                </a:rPr>
                <a:t>Que?</a:t>
              </a:r>
              <a:endParaRPr b="0" i="0" sz="12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727272"/>
                  </a:solidFill>
                  <a:latin typeface="Arial"/>
                  <a:ea typeface="Arial"/>
                  <a:cs typeface="Arial"/>
                  <a:sym typeface="Arial"/>
                </a:rPr>
                <a:t>Conjunto de disciplinas (mate, experiencia de campo, programación y una pizca de devOps) para manipular datos y describir el presente o hacer predicciones sobre el future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7" name="Google Shape;487;p22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88" name="Google Shape;488;p22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2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b="0" i="0" sz="8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490" name="Google Shape;490;p22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491" name="Google Shape;491;p22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2" name="Google Shape;492;p22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727272"/>
                  </a:solidFill>
                  <a:latin typeface="Arial"/>
                  <a:ea typeface="Arial"/>
                  <a:cs typeface="Arial"/>
                  <a:sym typeface="Arial"/>
                </a:rPr>
                <a:t>Porque?</a:t>
              </a:r>
              <a:endParaRPr b="0" i="0" sz="12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727272"/>
                  </a:solidFill>
                  <a:latin typeface="Arial"/>
                  <a:ea typeface="Arial"/>
                  <a:cs typeface="Arial"/>
                  <a:sym typeface="Arial"/>
                </a:rPr>
                <a:t>Area del conocimiento con alta demanda, y poca oferta, capaz de mezclarse con cualquier otra disciplina que recaude datos</a:t>
              </a:r>
              <a:endParaRPr b="0" i="0" sz="8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2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b="0" i="0" sz="800" u="none" cap="none" strike="noStrik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495" name="Google Shape;495;p22"/>
          <p:cNvGrpSpPr/>
          <p:nvPr/>
        </p:nvGrpSpPr>
        <p:grpSpPr>
          <a:xfrm>
            <a:off x="2509794" y="1479150"/>
            <a:ext cx="3514811" cy="3252002"/>
            <a:chOff x="2991269" y="1153325"/>
            <a:chExt cx="3514811" cy="3252002"/>
          </a:xfrm>
        </p:grpSpPr>
        <p:sp>
          <p:nvSpPr>
            <p:cNvPr id="496" name="Google Shape;496;p22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497" name="Google Shape;497;p22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498" name="Google Shape;498;p22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499" name="Google Shape;499;p22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00" name="Google Shape;500;p22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501" name="Google Shape;501;p22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502" name="Google Shape;502;p22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503" name="Google Shape;503;p22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3"/>
          <p:cNvSpPr txBox="1"/>
          <p:nvPr/>
        </p:nvSpPr>
        <p:spPr>
          <a:xfrm>
            <a:off x="703950" y="1947150"/>
            <a:ext cx="77361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¿Cuál sería mi posición en el mundo laboral?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160" y="481013"/>
            <a:ext cx="7389019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67325"/>
            <a:ext cx="8839198" cy="41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5"/>
          <p:cNvSpPr txBox="1"/>
          <p:nvPr/>
        </p:nvSpPr>
        <p:spPr>
          <a:xfrm>
            <a:off x="272400" y="4594075"/>
            <a:ext cx="338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Scaling Data Science At Your Organization - Part 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5"/>
          <p:cNvSpPr txBox="1"/>
          <p:nvPr/>
        </p:nvSpPr>
        <p:spPr>
          <a:xfrm>
            <a:off x="441900" y="170575"/>
            <a:ext cx="82602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Roles frecuentes en el mundo laboral</a:t>
            </a:r>
            <a:endParaRPr b="1" i="0" sz="2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6"/>
          <p:cNvSpPr txBox="1"/>
          <p:nvPr>
            <p:ph idx="12" type="sldNum"/>
          </p:nvPr>
        </p:nvSpPr>
        <p:spPr>
          <a:xfrm>
            <a:off x="5259953" y="2608872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29" name="Google Shape;529;p26"/>
          <p:cNvSpPr txBox="1"/>
          <p:nvPr/>
        </p:nvSpPr>
        <p:spPr>
          <a:xfrm>
            <a:off x="350142" y="4398363"/>
            <a:ext cx="3609474" cy="24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diagrama de la metodología CRISP-DM</a:t>
            </a:r>
            <a:endParaRPr b="1" i="0" sz="900" u="none" cap="none" strike="noStrik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26"/>
          <p:cNvPicPr preferRelativeResize="0"/>
          <p:nvPr/>
        </p:nvPicPr>
        <p:blipFill rotWithShape="1">
          <a:blip r:embed="rId3">
            <a:alphaModFix/>
          </a:blip>
          <a:srcRect b="4478" l="0" r="14930" t="16894"/>
          <a:stretch/>
        </p:blipFill>
        <p:spPr>
          <a:xfrm>
            <a:off x="0" y="231376"/>
            <a:ext cx="5534590" cy="434471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6"/>
          <p:cNvSpPr txBox="1"/>
          <p:nvPr/>
        </p:nvSpPr>
        <p:spPr>
          <a:xfrm>
            <a:off x="5809228" y="1460707"/>
            <a:ext cx="257630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Scientist: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engineering 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Advanced Programming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AI &amp; Deep Learning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Advanced Stats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Manipulation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Import &amp; Clean data (Wrangling)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Viz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6"/>
          <p:cNvSpPr/>
          <p:nvPr/>
        </p:nvSpPr>
        <p:spPr>
          <a:xfrm>
            <a:off x="5891690" y="1914035"/>
            <a:ext cx="87087" cy="93505"/>
          </a:xfrm>
          <a:prstGeom prst="rect">
            <a:avLst/>
          </a:prstGeom>
          <a:solidFill>
            <a:srgbClr val="E9A2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6"/>
          <p:cNvSpPr/>
          <p:nvPr/>
        </p:nvSpPr>
        <p:spPr>
          <a:xfrm>
            <a:off x="5891690" y="2072821"/>
            <a:ext cx="87087" cy="93505"/>
          </a:xfrm>
          <a:prstGeom prst="rect">
            <a:avLst/>
          </a:prstGeom>
          <a:solidFill>
            <a:srgbClr val="8065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6"/>
          <p:cNvSpPr/>
          <p:nvPr/>
        </p:nvSpPr>
        <p:spPr>
          <a:xfrm>
            <a:off x="5891690" y="2231607"/>
            <a:ext cx="87087" cy="93505"/>
          </a:xfrm>
          <a:prstGeom prst="rect">
            <a:avLst/>
          </a:prstGeom>
          <a:solidFill>
            <a:srgbClr val="F096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6"/>
          <p:cNvSpPr/>
          <p:nvPr/>
        </p:nvSpPr>
        <p:spPr>
          <a:xfrm>
            <a:off x="5891690" y="2393810"/>
            <a:ext cx="87087" cy="93505"/>
          </a:xfrm>
          <a:prstGeom prst="rect">
            <a:avLst/>
          </a:prstGeom>
          <a:solidFill>
            <a:srgbClr val="439F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6"/>
          <p:cNvSpPr/>
          <p:nvPr/>
        </p:nvSpPr>
        <p:spPr>
          <a:xfrm>
            <a:off x="5891690" y="2560774"/>
            <a:ext cx="87087" cy="93505"/>
          </a:xfrm>
          <a:prstGeom prst="rect">
            <a:avLst/>
          </a:prstGeom>
          <a:solidFill>
            <a:srgbClr val="DA7B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6"/>
          <p:cNvSpPr/>
          <p:nvPr/>
        </p:nvSpPr>
        <p:spPr>
          <a:xfrm>
            <a:off x="5890318" y="2716145"/>
            <a:ext cx="87087" cy="93505"/>
          </a:xfrm>
          <a:prstGeom prst="rect">
            <a:avLst/>
          </a:prstGeom>
          <a:solidFill>
            <a:srgbClr val="A060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6"/>
          <p:cNvSpPr/>
          <p:nvPr/>
        </p:nvSpPr>
        <p:spPr>
          <a:xfrm>
            <a:off x="5890317" y="2868824"/>
            <a:ext cx="87087" cy="93505"/>
          </a:xfrm>
          <a:prstGeom prst="rect">
            <a:avLst/>
          </a:prstGeom>
          <a:solidFill>
            <a:srgbClr val="F096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6"/>
          <p:cNvSpPr/>
          <p:nvPr/>
        </p:nvSpPr>
        <p:spPr>
          <a:xfrm>
            <a:off x="5890317" y="3026782"/>
            <a:ext cx="87087" cy="93505"/>
          </a:xfrm>
          <a:prstGeom prst="rect">
            <a:avLst/>
          </a:prstGeom>
          <a:solidFill>
            <a:srgbClr val="44B4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6"/>
          <p:cNvSpPr txBox="1"/>
          <p:nvPr>
            <p:ph type="title"/>
          </p:nvPr>
        </p:nvSpPr>
        <p:spPr>
          <a:xfrm>
            <a:off x="5534590" y="277317"/>
            <a:ext cx="2198868" cy="9315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Skills by Role</a:t>
            </a:r>
            <a:endParaRPr/>
          </a:p>
        </p:txBody>
      </p:sp>
      <p:sp>
        <p:nvSpPr>
          <p:cNvPr id="541" name="Google Shape;541;p26"/>
          <p:cNvSpPr txBox="1"/>
          <p:nvPr/>
        </p:nvSpPr>
        <p:spPr>
          <a:xfrm>
            <a:off x="5809228" y="3231402"/>
            <a:ext cx="257630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Analyst: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Advanced Statistics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manipulation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Import &amp; Clean data (Wrangling)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Data viz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-"/>
            </a:pPr>
            <a:r>
              <a:rPr b="0" i="0" lang="en" sz="10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Programming fundamentals</a:t>
            </a:r>
            <a:endParaRPr/>
          </a:p>
          <a:p>
            <a:pPr indent="-952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6"/>
          <p:cNvSpPr/>
          <p:nvPr/>
        </p:nvSpPr>
        <p:spPr>
          <a:xfrm>
            <a:off x="5891690" y="3843516"/>
            <a:ext cx="87087" cy="93505"/>
          </a:xfrm>
          <a:prstGeom prst="rect">
            <a:avLst/>
          </a:prstGeom>
          <a:solidFill>
            <a:srgbClr val="439F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6"/>
          <p:cNvSpPr/>
          <p:nvPr/>
        </p:nvSpPr>
        <p:spPr>
          <a:xfrm>
            <a:off x="5891690" y="4002302"/>
            <a:ext cx="87087" cy="93505"/>
          </a:xfrm>
          <a:prstGeom prst="rect">
            <a:avLst/>
          </a:prstGeom>
          <a:solidFill>
            <a:srgbClr val="DA7B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DA7B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6"/>
          <p:cNvSpPr/>
          <p:nvPr/>
        </p:nvSpPr>
        <p:spPr>
          <a:xfrm>
            <a:off x="5891690" y="4164505"/>
            <a:ext cx="87087" cy="93505"/>
          </a:xfrm>
          <a:prstGeom prst="rect">
            <a:avLst/>
          </a:prstGeom>
          <a:solidFill>
            <a:srgbClr val="A060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6"/>
          <p:cNvSpPr/>
          <p:nvPr/>
        </p:nvSpPr>
        <p:spPr>
          <a:xfrm>
            <a:off x="5891690" y="4331469"/>
            <a:ext cx="87087" cy="93505"/>
          </a:xfrm>
          <a:prstGeom prst="rect">
            <a:avLst/>
          </a:prstGeom>
          <a:solidFill>
            <a:srgbClr val="D257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6"/>
          <p:cNvSpPr/>
          <p:nvPr/>
        </p:nvSpPr>
        <p:spPr>
          <a:xfrm>
            <a:off x="5890318" y="4486840"/>
            <a:ext cx="87087" cy="93505"/>
          </a:xfrm>
          <a:prstGeom prst="rect">
            <a:avLst/>
          </a:prstGeom>
          <a:solidFill>
            <a:srgbClr val="F096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6"/>
          <p:cNvSpPr/>
          <p:nvPr/>
        </p:nvSpPr>
        <p:spPr>
          <a:xfrm>
            <a:off x="5890317" y="4639519"/>
            <a:ext cx="87087" cy="93505"/>
          </a:xfrm>
          <a:prstGeom prst="rect">
            <a:avLst/>
          </a:prstGeom>
          <a:solidFill>
            <a:srgbClr val="44B4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6"/>
          <p:cNvSpPr/>
          <p:nvPr/>
        </p:nvSpPr>
        <p:spPr>
          <a:xfrm>
            <a:off x="5890317" y="4797477"/>
            <a:ext cx="87087" cy="93505"/>
          </a:xfrm>
          <a:prstGeom prst="rect">
            <a:avLst/>
          </a:prstGeom>
          <a:solidFill>
            <a:srgbClr val="8065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61b8b19ab_0_7"/>
          <p:cNvSpPr txBox="1"/>
          <p:nvPr/>
        </p:nvSpPr>
        <p:spPr>
          <a:xfrm>
            <a:off x="777150" y="2136900"/>
            <a:ext cx="75897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gf61b8b19ab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f61b8b19ab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61b8b19ab_0_23"/>
          <p:cNvSpPr txBox="1"/>
          <p:nvPr/>
        </p:nvSpPr>
        <p:spPr>
          <a:xfrm>
            <a:off x="4031350" y="1690350"/>
            <a:ext cx="44187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¿Cómo formular buenas preguntas?</a:t>
            </a:r>
            <a:endParaRPr b="1"/>
          </a:p>
        </p:txBody>
      </p:sp>
      <p:pic>
        <p:nvPicPr>
          <p:cNvPr id="559" name="Google Shape;559;gf61b8b19a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f61b8b19ab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f61b8b19ab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f61b8b19ab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00" y="394775"/>
            <a:ext cx="4382798" cy="24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f61b8b19ab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375" y="2210575"/>
            <a:ext cx="4283050" cy="240922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f61b8b19ab_0_30"/>
          <p:cNvSpPr txBox="1"/>
          <p:nvPr/>
        </p:nvSpPr>
        <p:spPr>
          <a:xfrm>
            <a:off x="862750" y="435175"/>
            <a:ext cx="335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Tenemos un problema 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61b8b19ab_0_36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comienza con una pregunta</a:t>
            </a:r>
            <a:endParaRPr/>
          </a:p>
        </p:txBody>
      </p:sp>
      <p:sp>
        <p:nvSpPr>
          <p:cNvPr id="574" name="Google Shape;574;gf61b8b19ab_0_36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La preguntas son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parte del método científico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y se derivan de nuestras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observaciones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Antes de formular cualquier hipótesis, es necesario tener una buena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descripción de nuestros datos</a:t>
            </a: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Una pregunta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bien formulada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puede ser la diferencia entre perder el tiempo y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adquirir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mucho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valor de nuestros datos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gf61b8b19ab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00" y="1143063"/>
            <a:ext cx="3809825" cy="285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61b8b19ab_0_42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características debe cumplir?</a:t>
            </a:r>
            <a:endParaRPr/>
          </a:p>
        </p:txBody>
      </p:sp>
      <p:sp>
        <p:nvSpPr>
          <p:cNvPr id="581" name="Google Shape;581;gf61b8b19ab_0_42"/>
          <p:cNvSpPr txBox="1"/>
          <p:nvPr>
            <p:ph idx="1" type="body"/>
          </p:nvPr>
        </p:nvSpPr>
        <p:spPr>
          <a:xfrm>
            <a:off x="4976575" y="1230050"/>
            <a:ext cx="3852300" cy="3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Debe ser del interés de tu audiencia, pero más importante, debe ser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relevante para ti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rgbClr val="FFFFFF"/>
              </a:solidFill>
              <a:highlight>
                <a:srgbClr val="8E7CC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 preferencia,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que no haya sido respondida anteriormente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en otro análisis o estudio.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Debe encontrarse dentro de un marco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razonable/probable</a:t>
            </a:r>
            <a:endParaRPr sz="1500">
              <a:highlight>
                <a:srgbClr val="8E7CC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Debe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poder ser respondida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con los datos con los que cuentas.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Debe ser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específica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gf61b8b19ab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00" y="1143063"/>
            <a:ext cx="3809825" cy="285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61b8b19ab_0_48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</a:t>
            </a:r>
            <a:endParaRPr/>
          </a:p>
        </p:txBody>
      </p:sp>
      <p:sp>
        <p:nvSpPr>
          <p:cNvPr id="588" name="Google Shape;588;gf61b8b19ab_0_48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Pregunta muy </a:t>
            </a:r>
            <a:r>
              <a:rPr b="1" lang="en" sz="13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general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¿Hay menor riesgo de tener enfermedades cardiovasculares si comemos sanamente?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highlight>
                <a:srgbClr val="8E7CC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gf61b8b19ab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16" y="982049"/>
            <a:ext cx="4238510" cy="31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f61b8b19ab_0_5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</a:t>
            </a:r>
            <a:endParaRPr/>
          </a:p>
        </p:txBody>
      </p:sp>
      <p:sp>
        <p:nvSpPr>
          <p:cNvPr id="595" name="Google Shape;595;gf61b8b19ab_0_5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Pregunta de un caso en </a:t>
            </a:r>
            <a:r>
              <a:rPr b="1" lang="en" sz="13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particular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 soy mujer, ¿comer 5 frutas al día durante 2 meses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reduce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mi riesgo de tener una enfermedad cardiovascular?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highlight>
                <a:srgbClr val="8E7CC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gf61b8b19ab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16" y="982049"/>
            <a:ext cx="4238510" cy="31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61b8b19ab_0_60"/>
          <p:cNvSpPr txBox="1"/>
          <p:nvPr>
            <p:ph type="title"/>
          </p:nvPr>
        </p:nvSpPr>
        <p:spPr>
          <a:xfrm>
            <a:off x="5054400" y="318225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</a:t>
            </a:r>
            <a:endParaRPr/>
          </a:p>
        </p:txBody>
      </p:sp>
      <p:sp>
        <p:nvSpPr>
          <p:cNvPr id="602" name="Google Shape;602;gf61b8b19ab_0_6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Pregunta de un caso en particular buscando un </a:t>
            </a:r>
            <a:r>
              <a:rPr b="1" lang="en" sz="13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resultado específico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: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 hay una correlación negativa entre la ingesta de frutas y el riesgo. ¿Qué cantidad de frutas debo de comer al día para reducir el riesgo de enfermedad cardiovascular en un 2%?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highlight>
                <a:srgbClr val="8E7CC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gf61b8b19ab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16" y="982049"/>
            <a:ext cx="4238510" cy="31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61b8b19ab_0_66"/>
          <p:cNvSpPr txBox="1"/>
          <p:nvPr/>
        </p:nvSpPr>
        <p:spPr>
          <a:xfrm>
            <a:off x="4031350" y="1690350"/>
            <a:ext cx="44187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Primero tenemos que conocer qué datos tenemos</a:t>
            </a:r>
            <a:endParaRPr b="1"/>
          </a:p>
        </p:txBody>
      </p:sp>
      <p:pic>
        <p:nvPicPr>
          <p:cNvPr id="609" name="Google Shape;609;gf61b8b19ab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f61b8b19ab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f61b8b19ab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-beginners-guide-to-qualitative-and-quantitative-research_thumb" id="616" name="Google Shape;616;gf61b8b19ab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197" y="1017725"/>
            <a:ext cx="3935925" cy="394322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f61b8b19ab_0_73"/>
          <p:cNvSpPr/>
          <p:nvPr/>
        </p:nvSpPr>
        <p:spPr>
          <a:xfrm>
            <a:off x="1465200" y="1697925"/>
            <a:ext cx="2334000" cy="2055600"/>
          </a:xfrm>
          <a:custGeom>
            <a:rect b="b" l="l" r="r" t="t"/>
            <a:pathLst>
              <a:path extrusionOk="0" h="82224" w="93360">
                <a:moveTo>
                  <a:pt x="0" y="80841"/>
                </a:moveTo>
                <a:cubicBezTo>
                  <a:pt x="8016" y="79763"/>
                  <a:pt x="37789" y="87644"/>
                  <a:pt x="48095" y="74374"/>
                </a:cubicBezTo>
                <a:cubicBezTo>
                  <a:pt x="58401" y="61104"/>
                  <a:pt x="65204" y="8564"/>
                  <a:pt x="61836" y="1222"/>
                </a:cubicBezTo>
                <a:cubicBezTo>
                  <a:pt x="58468" y="-6120"/>
                  <a:pt x="26270" y="22642"/>
                  <a:pt x="27887" y="30321"/>
                </a:cubicBezTo>
                <a:cubicBezTo>
                  <a:pt x="29504" y="38000"/>
                  <a:pt x="60624" y="46959"/>
                  <a:pt x="71536" y="47296"/>
                </a:cubicBezTo>
                <a:cubicBezTo>
                  <a:pt x="82448" y="47633"/>
                  <a:pt x="89723" y="34834"/>
                  <a:pt x="93360" y="3234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8" name="Google Shape;618;gf61b8b19ab_0_73"/>
          <p:cNvSpPr txBox="1"/>
          <p:nvPr/>
        </p:nvSpPr>
        <p:spPr>
          <a:xfrm rot="-2700000">
            <a:off x="595396" y="3426825"/>
            <a:ext cx="1364009" cy="400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Cualitativos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9" name="Google Shape;619;gf61b8b19ab_0_73"/>
          <p:cNvCxnSpPr/>
          <p:nvPr/>
        </p:nvCxnSpPr>
        <p:spPr>
          <a:xfrm flipH="1" rot="10800000">
            <a:off x="7224400" y="2425600"/>
            <a:ext cx="828600" cy="12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gf61b8b19ab_0_73"/>
          <p:cNvSpPr txBox="1"/>
          <p:nvPr/>
        </p:nvSpPr>
        <p:spPr>
          <a:xfrm>
            <a:off x="7575796" y="1844937"/>
            <a:ext cx="13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Cuantitativos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gf61b8b19ab_0_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2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¡Datos!</a:t>
            </a:r>
            <a:endParaRPr sz="472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61b8b19ab_0_13"/>
          <p:cNvSpPr txBox="1"/>
          <p:nvPr/>
        </p:nvSpPr>
        <p:spPr>
          <a:xfrm>
            <a:off x="502950" y="3618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f61b8b19ab_0_13"/>
          <p:cNvSpPr txBox="1"/>
          <p:nvPr/>
        </p:nvSpPr>
        <p:spPr>
          <a:xfrm>
            <a:off x="619950" y="1449600"/>
            <a:ext cx="7904100" cy="29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Iniciamos la sesión con la presentación llamada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 a Data Science 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el espíritu de sensibilizarnos y empezar a pensar como un científico de datos</a:t>
            </a:r>
            <a:r>
              <a:rPr b="0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📈💜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Posteriormente,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veremos cómo hacer buenas preguntas y actividades para entender este proceso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Cerraremos con la presentación de un caso real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analizando videos de neuronas!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gf61b8b19ab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f61b8b19ab_0_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Cuantitativos o</a:t>
            </a:r>
            <a:endParaRPr b="1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 Numéricos</a:t>
            </a:r>
            <a:endParaRPr b="1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gf61b8b19ab_0_82"/>
          <p:cNvSpPr txBox="1"/>
          <p:nvPr>
            <p:ph idx="1" type="body"/>
          </p:nvPr>
        </p:nvSpPr>
        <p:spPr>
          <a:xfrm>
            <a:off x="311700" y="1533475"/>
            <a:ext cx="340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Continuos → medibles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Velocidad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tiempo de espera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Discretos → Contables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número de mascotas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número de personas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Discrete vs Continuous Data – What&amp;#39;s the Difference?" id="628" name="Google Shape;628;gf61b8b19ab_0_82"/>
          <p:cNvPicPr preferRelativeResize="0"/>
          <p:nvPr/>
        </p:nvPicPr>
        <p:blipFill rotWithShape="1">
          <a:blip r:embed="rId3">
            <a:alphaModFix/>
          </a:blip>
          <a:srcRect b="5896" l="50548" r="0" t="26563"/>
          <a:stretch/>
        </p:blipFill>
        <p:spPr>
          <a:xfrm>
            <a:off x="3314750" y="161675"/>
            <a:ext cx="2819300" cy="282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rete vs Continuous Data – What&amp;#39;s the Difference?" id="629" name="Google Shape;629;gf61b8b19ab_0_82"/>
          <p:cNvPicPr preferRelativeResize="0"/>
          <p:nvPr/>
        </p:nvPicPr>
        <p:blipFill rotWithShape="1">
          <a:blip r:embed="rId3">
            <a:alphaModFix/>
          </a:blip>
          <a:srcRect b="5896" l="-238" r="50475" t="26563"/>
          <a:stretch/>
        </p:blipFill>
        <p:spPr>
          <a:xfrm>
            <a:off x="5967750" y="1976350"/>
            <a:ext cx="3015949" cy="30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61b8b19ab_0_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Categóricos o</a:t>
            </a:r>
            <a:endParaRPr b="1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Cualitativos</a:t>
            </a:r>
            <a:endParaRPr b="1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gf61b8b19ab_0_89"/>
          <p:cNvSpPr txBox="1"/>
          <p:nvPr>
            <p:ph idx="1" type="body"/>
          </p:nvPr>
        </p:nvSpPr>
        <p:spPr>
          <a:xfrm>
            <a:off x="4929375" y="814175"/>
            <a:ext cx="34068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Nominal → desordenados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pproaching categorical variables | by Zahra Elhamraoui | Artificial  Intelligence in Plain English" id="636" name="Google Shape;636;gf61b8b19ab_0_89"/>
          <p:cNvPicPr preferRelativeResize="0"/>
          <p:nvPr/>
        </p:nvPicPr>
        <p:blipFill rotWithShape="1">
          <a:blip r:embed="rId3">
            <a:alphaModFix/>
          </a:blip>
          <a:srcRect b="6816" l="53303" r="1748" t="40507"/>
          <a:stretch/>
        </p:blipFill>
        <p:spPr>
          <a:xfrm>
            <a:off x="311700" y="2364825"/>
            <a:ext cx="3497801" cy="23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f61b8b19ab_0_89"/>
          <p:cNvSpPr txBox="1"/>
          <p:nvPr/>
        </p:nvSpPr>
        <p:spPr>
          <a:xfrm>
            <a:off x="653050" y="1862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Ordinal → ordenados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pproaching categorical variables | by Zahra Elhamraoui | Artificial  Intelligence in Plain English" id="638" name="Google Shape;638;gf61b8b19ab_0_89"/>
          <p:cNvPicPr preferRelativeResize="0"/>
          <p:nvPr/>
        </p:nvPicPr>
        <p:blipFill rotWithShape="1">
          <a:blip r:embed="rId3">
            <a:alphaModFix/>
          </a:blip>
          <a:srcRect b="6816" l="2139" r="52912" t="40507"/>
          <a:stretch/>
        </p:blipFill>
        <p:spPr>
          <a:xfrm>
            <a:off x="4838375" y="1610700"/>
            <a:ext cx="3497801" cy="23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61b8b19ab_0_97"/>
          <p:cNvSpPr txBox="1"/>
          <p:nvPr>
            <p:ph idx="4294967295" type="title"/>
          </p:nvPr>
        </p:nvSpPr>
        <p:spPr>
          <a:xfrm>
            <a:off x="311700" y="2614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Ejemplo de datos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644" name="Google Shape;644;gf61b8b19ab_0_97"/>
          <p:cNvSpPr txBox="1"/>
          <p:nvPr/>
        </p:nvSpPr>
        <p:spPr>
          <a:xfrm>
            <a:off x="311700" y="1102325"/>
            <a:ext cx="79902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Encuesta a un grupo de estudiantes de DS: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gender: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¿Cuál es tu género?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intro_extra: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¿Te consideras introvertido o extrovertido?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sleep: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¿Cuántas horas duermes por la noche?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bedtime: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¿A qué hora te acuestas?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countries: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¿Cuántos países has visitado?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dread: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En la escala del 1 al 5, ¿que tan inseguro te sientes de estar aquí?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zip: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¿Cúal es tu código postal?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5" name="Google Shape;645;gf61b8b19ab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gf61b8b19ab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77000" y="5976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f61b8b19ab_0_103"/>
          <p:cNvSpPr txBox="1"/>
          <p:nvPr/>
        </p:nvSpPr>
        <p:spPr>
          <a:xfrm>
            <a:off x="1031675" y="1139275"/>
            <a:ext cx="49299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equipos en breakout rooms vamos a clasificar los datos</a:t>
            </a:r>
            <a:endParaRPr/>
          </a:p>
        </p:txBody>
      </p:sp>
      <p:pic>
        <p:nvPicPr>
          <p:cNvPr id="652" name="Google Shape;652;gf61b8b19ab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f9d8359dad_2_109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Tipos de datos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658" name="Google Shape;658;gf9d8359dad_2_109"/>
          <p:cNvSpPr txBox="1"/>
          <p:nvPr/>
        </p:nvSpPr>
        <p:spPr>
          <a:xfrm>
            <a:off x="311700" y="1048800"/>
            <a:ext cx="82026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Encuesta a un grupo de estudiantes de DS: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gender: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¿Cuál es tu género?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18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cat</a:t>
            </a:r>
            <a:endParaRPr b="1" sz="18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intro_extra: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¿Te consideras introvertido o extrovertido?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cat bin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sleep: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¿Cuántas horas duermes por la noche? </a:t>
            </a:r>
            <a:r>
              <a:rPr b="1" lang="en" sz="18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num cont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bedtime: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¿A qué hora te acuestas? </a:t>
            </a:r>
            <a:r>
              <a:rPr b="1" lang="en" sz="18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cat ord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countries: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¿Cuántos países has visitado?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num disc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dread: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En la escala del 1 al 5, ¿que tan inseguro te sientes de estar aquí?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cat ord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zip: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¿Cúal es tu código postal? </a:t>
            </a:r>
            <a:r>
              <a:rPr b="1" lang="en" sz="18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cat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gf9d8359dad_2_109"/>
          <p:cNvSpPr txBox="1"/>
          <p:nvPr/>
        </p:nvSpPr>
        <p:spPr>
          <a:xfrm>
            <a:off x="2613575" y="397250"/>
            <a:ext cx="60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60" name="Google Shape;660;gf9d8359dad_2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f61b8b19ab_0_109"/>
          <p:cNvSpPr txBox="1"/>
          <p:nvPr>
            <p:ph type="title"/>
          </p:nvPr>
        </p:nvSpPr>
        <p:spPr>
          <a:xfrm>
            <a:off x="-52875" y="27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¿Qué otros tipos de datos existen?</a:t>
            </a:r>
            <a:endParaRPr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gf61b8b19ab_0_109"/>
          <p:cNvSpPr txBox="1"/>
          <p:nvPr/>
        </p:nvSpPr>
        <p:spPr>
          <a:xfrm>
            <a:off x="294225" y="986700"/>
            <a:ext cx="4056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Estructurados: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67" name="Google Shape;667;gf61b8b19ab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67" y="1443750"/>
            <a:ext cx="2226875" cy="11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f61b8b19ab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25" y="2633250"/>
            <a:ext cx="1738187" cy="9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f61b8b19ab_0_109"/>
          <p:cNvSpPr txBox="1"/>
          <p:nvPr/>
        </p:nvSpPr>
        <p:spPr>
          <a:xfrm>
            <a:off x="4852500" y="775850"/>
            <a:ext cx="4056000" cy="25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No estructurados: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70" name="Google Shape;670;gf61b8b19ab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888" y="1769125"/>
            <a:ext cx="662087" cy="66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f61b8b19ab_0_109"/>
          <p:cNvPicPr preferRelativeResize="0"/>
          <p:nvPr/>
        </p:nvPicPr>
        <p:blipFill rotWithShape="1">
          <a:blip r:embed="rId6">
            <a:alphaModFix/>
          </a:blip>
          <a:srcRect b="10527" l="30953" r="28685" t="12287"/>
          <a:stretch/>
        </p:blipFill>
        <p:spPr>
          <a:xfrm>
            <a:off x="5710700" y="1218275"/>
            <a:ext cx="827875" cy="8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f61b8b19ab_0_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2663" y="2454525"/>
            <a:ext cx="1383950" cy="6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f61b8b19ab_0_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8575" y="1165249"/>
            <a:ext cx="2067600" cy="13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f61b8b19ab_0_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88775" y="2556652"/>
            <a:ext cx="2341150" cy="15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f61b8b19ab_0_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7928" y="3292350"/>
            <a:ext cx="1333329" cy="11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f61b8b19ab_0_109"/>
          <p:cNvSpPr txBox="1"/>
          <p:nvPr/>
        </p:nvSpPr>
        <p:spPr>
          <a:xfrm>
            <a:off x="2895819" y="4458000"/>
            <a:ext cx="2226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Semi-structurados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77" name="Google Shape;677;gf61b8b19ab_0_1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5204" y="3292358"/>
            <a:ext cx="1156832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f61b8b19ab_0_1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46001" y="3795923"/>
            <a:ext cx="662075" cy="6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f61b8b19ab_0_12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Encontramos datos en una variedad de formatos</a:t>
            </a:r>
            <a:endParaRPr/>
          </a:p>
        </p:txBody>
      </p:sp>
      <p:sp>
        <p:nvSpPr>
          <p:cNvPr id="684" name="Google Shape;684;gf61b8b19ab_0_126"/>
          <p:cNvSpPr txBox="1"/>
          <p:nvPr/>
        </p:nvSpPr>
        <p:spPr>
          <a:xfrm>
            <a:off x="706475" y="1008025"/>
            <a:ext cx="1599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Plain-text: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csv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Json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XML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Binarios: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HDF5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Parquett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Bases de datos: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SQL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Otros: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PDF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XLS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MPEG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5" name="Google Shape;685;gf61b8b19ab_0_126"/>
          <p:cNvSpPr txBox="1"/>
          <p:nvPr/>
        </p:nvSpPr>
        <p:spPr>
          <a:xfrm>
            <a:off x="5486825" y="2376600"/>
            <a:ext cx="30000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JSON: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{"menu":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"id": "file",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"value": "File",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"popup": {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"menuitem": [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{"value": "New", "onclick": "CreateNewDoc()"},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{"value": "Open", "onclick": "OpenDoc()"},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{"value": "Close", "onclick": "CloseDoc()"}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}}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86" name="Google Shape;686;gf61b8b19ab_0_126"/>
          <p:cNvSpPr txBox="1"/>
          <p:nvPr/>
        </p:nvSpPr>
        <p:spPr>
          <a:xfrm>
            <a:off x="2688425" y="2376600"/>
            <a:ext cx="3000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XML: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&lt;menu id="file" value="File"&gt;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&lt;popup&gt;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&lt;menuitem value="New" onclick="CreateNewDoc()" /&gt;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&lt;menuitem value="Open" onclick="OpenDoc()" /&gt;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&lt;menuitem value="Close" onclick="CloseDoc()" /&gt;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&lt;/popup&gt;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&lt;/menu&gt;</a:t>
            </a:r>
            <a:endParaRPr/>
          </a:p>
        </p:txBody>
      </p:sp>
      <p:sp>
        <p:nvSpPr>
          <p:cNvPr id="687" name="Google Shape;687;gf61b8b19ab_0_126"/>
          <p:cNvSpPr txBox="1"/>
          <p:nvPr/>
        </p:nvSpPr>
        <p:spPr>
          <a:xfrm>
            <a:off x="2688425" y="1008025"/>
            <a:ext cx="5798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CSV: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John,Doe,120 jefferson st.,Riverside, NJ, 08075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Jack,McGinnis,220 hobo Av.,Phila, PA,09119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"John ""Da Man""",Repici,120 Jefferson St.,Riverside, NJ,08075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Stephen,Tyler,"7452 Terrace ""At the Plaza"" road",SomeTown,SD, 91234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,Blankman,,SomeTown, SD, 00298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"Joan ""the bone"", Anne",Jet,"9th, at Terrace plc",Desert City,CO,00123</a:t>
            </a:r>
            <a:endParaRPr sz="1100"/>
          </a:p>
        </p:txBody>
      </p:sp>
      <p:pic>
        <p:nvPicPr>
          <p:cNvPr id="688" name="Google Shape;688;gf61b8b19ab_0_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f61b8b19ab_0_135"/>
          <p:cNvSpPr txBox="1"/>
          <p:nvPr/>
        </p:nvSpPr>
        <p:spPr>
          <a:xfrm>
            <a:off x="4031350" y="1690350"/>
            <a:ext cx="44187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Después vemos cómo trabajar los datos</a:t>
            </a:r>
            <a:endParaRPr b="1"/>
          </a:p>
        </p:txBody>
      </p:sp>
      <p:pic>
        <p:nvPicPr>
          <p:cNvPr id="694" name="Google Shape;694;gf61b8b19ab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f61b8b19ab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f61b8b19ab_0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f61b8b19ab_0_142"/>
          <p:cNvSpPr txBox="1"/>
          <p:nvPr>
            <p:ph type="title"/>
          </p:nvPr>
        </p:nvSpPr>
        <p:spPr>
          <a:xfrm>
            <a:off x="482225" y="442150"/>
            <a:ext cx="8202600" cy="6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Proceso: filtrar, agrupar, colapsar</a:t>
            </a:r>
            <a:endParaRPr sz="2300"/>
          </a:p>
        </p:txBody>
      </p:sp>
      <p:sp>
        <p:nvSpPr>
          <p:cNvPr id="702" name="Google Shape;702;gf61b8b19ab_0_142"/>
          <p:cNvSpPr txBox="1"/>
          <p:nvPr/>
        </p:nvSpPr>
        <p:spPr>
          <a:xfrm>
            <a:off x="553025" y="1206200"/>
            <a:ext cx="52704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Filtra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: Plantéate un caso particular (datos de un año específico)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Agrupa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: Piensa en una o varias categorías que te permitan agrupar tus datos (género, edad, localidad, etc)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Colapsa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: Piensa en un factor medible que afecte a todos los grupos, una columna numérica de preferencia (total, sumatoria, porcentaje, promedio, etc)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03" name="Google Shape;703;gf61b8b19ab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f61b8b19ab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8925" y="0"/>
            <a:ext cx="2305075" cy="23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f61b8b19ab_0_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2525" y="2407600"/>
            <a:ext cx="3099074" cy="18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f61b8b19ab_0_150"/>
          <p:cNvSpPr txBox="1"/>
          <p:nvPr/>
        </p:nvSpPr>
        <p:spPr>
          <a:xfrm>
            <a:off x="4031350" y="1690350"/>
            <a:ext cx="44187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Después vemos qué tipo de análisis les podemos hacer a los datos</a:t>
            </a:r>
            <a:endParaRPr b="1"/>
          </a:p>
        </p:txBody>
      </p:sp>
      <p:pic>
        <p:nvPicPr>
          <p:cNvPr id="711" name="Google Shape;711;gf61b8b19ab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f61b8b19ab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f61b8b19ab_0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76125"/>
            </a:gs>
            <a:gs pos="42000">
              <a:srgbClr val="FED8A8"/>
            </a:gs>
            <a:gs pos="70000">
              <a:srgbClr val="FED8A8"/>
            </a:gs>
            <a:gs pos="100000">
              <a:srgbClr val="1A134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 Pantalla Final De La Película. Continuará. Fondo Retro Ilustraciones  Vectoriales, Clip Art Vectorizado Libre De Derechos. Image 46702108." id="250" name="Google Shape;25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690" y="757541"/>
            <a:ext cx="3262519" cy="326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f61b8b19ab_0_157"/>
          <p:cNvSpPr txBox="1"/>
          <p:nvPr/>
        </p:nvSpPr>
        <p:spPr>
          <a:xfrm>
            <a:off x="482225" y="442150"/>
            <a:ext cx="820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Niveles de Analítica</a:t>
            </a:r>
            <a:endParaRPr b="1" sz="2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9" name="Google Shape;719;gf61b8b19ab_0_157"/>
          <p:cNvPicPr preferRelativeResize="0"/>
          <p:nvPr/>
        </p:nvPicPr>
        <p:blipFill rotWithShape="1">
          <a:blip r:embed="rId3">
            <a:alphaModFix/>
          </a:blip>
          <a:srcRect b="0" l="0" r="0" t="5383"/>
          <a:stretch/>
        </p:blipFill>
        <p:spPr>
          <a:xfrm>
            <a:off x="1845135" y="1121650"/>
            <a:ext cx="5453731" cy="37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f61b8b19ab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f61b8b19ab_0_16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Estadística descriptiva VS inferencial</a:t>
            </a:r>
            <a:endParaRPr/>
          </a:p>
        </p:txBody>
      </p:sp>
      <p:pic>
        <p:nvPicPr>
          <p:cNvPr id="726" name="Google Shape;726;gf61b8b19ab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00" y="972899"/>
            <a:ext cx="7992198" cy="36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f61b8b19ab_0_163"/>
          <p:cNvSpPr txBox="1"/>
          <p:nvPr/>
        </p:nvSpPr>
        <p:spPr>
          <a:xfrm>
            <a:off x="845250" y="4444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https://www.youtube.com/watch?v=4B2xOvKFFz4</a:t>
            </a:r>
            <a:endParaRPr sz="900"/>
          </a:p>
        </p:txBody>
      </p:sp>
      <p:pic>
        <p:nvPicPr>
          <p:cNvPr id="728" name="Google Shape;728;gf61b8b19ab_0_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61b8b19ab_0_170"/>
          <p:cNvSpPr txBox="1"/>
          <p:nvPr/>
        </p:nvSpPr>
        <p:spPr>
          <a:xfrm>
            <a:off x="482225" y="442150"/>
            <a:ext cx="820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Tareas comunes en data science</a:t>
            </a:r>
            <a:endParaRPr b="1" sz="2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4" name="Google Shape;734;gf61b8b19ab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4050"/>
            <a:ext cx="8897025" cy="22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f61b8b19ab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f61b8b19ab_0_176"/>
          <p:cNvSpPr txBox="1"/>
          <p:nvPr/>
        </p:nvSpPr>
        <p:spPr>
          <a:xfrm>
            <a:off x="4031350" y="1690350"/>
            <a:ext cx="44187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¡Manos a la obra!</a:t>
            </a:r>
            <a:endParaRPr b="1" sz="3700">
              <a:solidFill>
                <a:srgbClr val="351C75"/>
              </a:solidFill>
            </a:endParaRPr>
          </a:p>
        </p:txBody>
      </p:sp>
      <p:pic>
        <p:nvPicPr>
          <p:cNvPr id="741" name="Google Shape;741;gf61b8b19ab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f61b8b19ab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f61b8b19ab_0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875" y="765160"/>
            <a:ext cx="2650150" cy="340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f61b8b19ab_0_183"/>
          <p:cNvSpPr txBox="1"/>
          <p:nvPr/>
        </p:nvSpPr>
        <p:spPr>
          <a:xfrm>
            <a:off x="2168700" y="263275"/>
            <a:ext cx="4806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Actividad</a:t>
            </a:r>
            <a:endParaRPr sz="2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9" name="Google Shape;749;gf61b8b19ab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f61b8b19ab_0_183"/>
          <p:cNvSpPr txBox="1"/>
          <p:nvPr/>
        </p:nvSpPr>
        <p:spPr>
          <a:xfrm>
            <a:off x="430350" y="1408200"/>
            <a:ext cx="82833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Vamos a identificar una base de datos que nos interese y para nuestra base de datos habrá que identificar: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-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El formato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-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Variables y tipo de variables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-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Generar 5 preguntas.  Cada pregunta irá acompañada de la descripción de los 3 pasos para responderla (filtrar, agrupar, colapsar)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51" name="Google Shape;751;gf61b8b19ab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f61b8b19ab_0_190"/>
          <p:cNvSpPr txBox="1"/>
          <p:nvPr/>
        </p:nvSpPr>
        <p:spPr>
          <a:xfrm>
            <a:off x="154775" y="263275"/>
            <a:ext cx="8802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Fuentes de datos abiertos: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7" name="Google Shape;757;gf61b8b19ab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f61b8b19ab_0_190"/>
          <p:cNvSpPr txBox="1"/>
          <p:nvPr/>
        </p:nvSpPr>
        <p:spPr>
          <a:xfrm>
            <a:off x="492800" y="971675"/>
            <a:ext cx="8322600" cy="4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Google dataset search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World Bank Open Data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WHO (World Health Organization) — Open data repository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7"/>
              </a:rPr>
              <a:t>Google Public Data Explorer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8"/>
              </a:rPr>
              <a:t>Registry of Open Data on AWS (RODA)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9"/>
              </a:rPr>
              <a:t>FiveThirtyEight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10"/>
              </a:rPr>
              <a:t>U.S. Census Bureau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11"/>
              </a:rPr>
              <a:t>Data.gov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12"/>
              </a:rPr>
              <a:t>DBpedia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13"/>
              </a:rPr>
              <a:t>Yelp Open Datasets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14"/>
              </a:rPr>
              <a:t>UNICEF Dataset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15"/>
              </a:rPr>
              <a:t>Kaggle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u="sng">
                <a:solidFill>
                  <a:schemeClr val="hlink"/>
                </a:solidFill>
                <a:hlinkClick r:id="rId16"/>
              </a:rPr>
              <a:t>UCI Machine Learning Repository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7"/>
              </a:rPr>
              <a:t>Awesome Public Datasets Repository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8"/>
              </a:rPr>
              <a:t>DataVerse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9"/>
              </a:rPr>
              <a:t>datos.gob.mx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59" name="Google Shape;759;gf61b8b19ab_0_19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f61b8b19ab_0_217"/>
          <p:cNvSpPr txBox="1"/>
          <p:nvPr/>
        </p:nvSpPr>
        <p:spPr>
          <a:xfrm>
            <a:off x="1984950" y="1690350"/>
            <a:ext cx="51741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🐱‍💻AHORA!🤓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📊Un ejemplo👀📈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f61b8b19ab_0_221"/>
          <p:cNvSpPr txBox="1"/>
          <p:nvPr/>
        </p:nvSpPr>
        <p:spPr>
          <a:xfrm>
            <a:off x="482225" y="442150"/>
            <a:ext cx="820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Problema:</a:t>
            </a:r>
            <a:endParaRPr b="1" sz="2300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4A7D6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Cómo analizar neuronas que se prenden y apagan</a:t>
            </a:r>
            <a:endParaRPr b="1" sz="3100">
              <a:solidFill>
                <a:srgbClr val="B4A7D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0" name="Google Shape;770;gf61b8b19ab_0_221"/>
          <p:cNvSpPr txBox="1"/>
          <p:nvPr/>
        </p:nvSpPr>
        <p:spPr>
          <a:xfrm>
            <a:off x="522400" y="1458950"/>
            <a:ext cx="6060000" cy="29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Tenemos muchos videos de neuronas prendiendo y apagando con diferentes concentraciones de Calcio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Ejemplo: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REBANADA PARAHORIZONTAL 30° 250um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RATON DE 37 DIAS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KREBS 2.5mM Ca+2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FLUO-4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INCUBACION 32°C 22min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Queremos ver si las neuronas están conectadas, cómo están conectadas y cómo responden a los estímulos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1" name="Google Shape;771;gf61b8b19ab_0_221"/>
          <p:cNvSpPr txBox="1"/>
          <p:nvPr/>
        </p:nvSpPr>
        <p:spPr>
          <a:xfrm>
            <a:off x="6582400" y="2133150"/>
            <a:ext cx="244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Video</a:t>
            </a:r>
            <a:endParaRPr sz="4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gf61b8b19ab_0_227"/>
          <p:cNvPicPr preferRelativeResize="0"/>
          <p:nvPr/>
        </p:nvPicPr>
        <p:blipFill rotWithShape="1">
          <a:blip r:embed="rId3">
            <a:alphaModFix/>
          </a:blip>
          <a:srcRect b="7969" l="0" r="0" t="0"/>
          <a:stretch/>
        </p:blipFill>
        <p:spPr>
          <a:xfrm>
            <a:off x="4729650" y="712249"/>
            <a:ext cx="4067800" cy="28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f61b8b19ab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25" y="1141375"/>
            <a:ext cx="314325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f61b8b19ab_0_232"/>
          <p:cNvSpPr txBox="1"/>
          <p:nvPr/>
        </p:nvSpPr>
        <p:spPr>
          <a:xfrm>
            <a:off x="571675" y="934400"/>
            <a:ext cx="2660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Necesitamos un algoritmo que reconozca de los videos cada neurona por pixel o cluster de pixeles y luego haga un cluster de neuronas que disparan a la par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3" name="Google Shape;783;gf61b8b19ab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875" y="221375"/>
            <a:ext cx="4660699" cy="455820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f61b8b19ab_0_232"/>
          <p:cNvSpPr/>
          <p:nvPr/>
        </p:nvSpPr>
        <p:spPr>
          <a:xfrm>
            <a:off x="5252888" y="1006651"/>
            <a:ext cx="145200" cy="93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f61b8b19ab_0_232"/>
          <p:cNvSpPr/>
          <p:nvPr/>
        </p:nvSpPr>
        <p:spPr>
          <a:xfrm>
            <a:off x="5938688" y="1334643"/>
            <a:ext cx="145200" cy="93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f61b8b19ab_0_232"/>
          <p:cNvSpPr/>
          <p:nvPr/>
        </p:nvSpPr>
        <p:spPr>
          <a:xfrm>
            <a:off x="4878870" y="2226956"/>
            <a:ext cx="145200" cy="93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f61b8b19ab_0_232"/>
          <p:cNvSpPr/>
          <p:nvPr/>
        </p:nvSpPr>
        <p:spPr>
          <a:xfrm>
            <a:off x="7347387" y="1437347"/>
            <a:ext cx="145200" cy="93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f61b8b19ab_0_232"/>
          <p:cNvSpPr/>
          <p:nvPr/>
        </p:nvSpPr>
        <p:spPr>
          <a:xfrm>
            <a:off x="4719488" y="3468243"/>
            <a:ext cx="145200" cy="93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f61b8b19ab_0_232"/>
          <p:cNvSpPr/>
          <p:nvPr/>
        </p:nvSpPr>
        <p:spPr>
          <a:xfrm>
            <a:off x="6014888" y="2477643"/>
            <a:ext cx="145200" cy="93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"/>
          <p:cNvSpPr txBox="1"/>
          <p:nvPr>
            <p:ph idx="4294967295" type="ctrTitle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1" i="0" lang="en" sz="72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Hola!</a:t>
            </a:r>
            <a:endParaRPr b="1" i="0" sz="7200" u="none" cap="none" strike="noStrike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"/>
          <p:cNvSpPr txBox="1"/>
          <p:nvPr>
            <p:ph idx="4294967295" type="subTitle"/>
          </p:nvPr>
        </p:nvSpPr>
        <p:spPr>
          <a:xfrm>
            <a:off x="685799" y="2302047"/>
            <a:ext cx="4117975" cy="2291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Soy Eider Diaz</a:t>
            </a:r>
            <a:endParaRPr b="0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Scientist @FragmentoDev &amp; @Rubisco </a:t>
            </a:r>
            <a:endParaRPr b="0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Llegue al internet temprano y con un nombre raro. </a:t>
            </a:r>
            <a:endParaRPr b="0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Puedes encontrarme donde sea como @EiderDiaz</a:t>
            </a:r>
            <a:endParaRPr b="1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7" name="Google Shape;257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3"/>
          <p:cNvPicPr preferRelativeResize="0"/>
          <p:nvPr/>
        </p:nvPicPr>
        <p:blipFill rotWithShape="1">
          <a:blip r:embed="rId3">
            <a:alphaModFix/>
          </a:blip>
          <a:srcRect b="5053" l="0" r="0" t="5055"/>
          <a:stretch/>
        </p:blipFill>
        <p:spPr>
          <a:xfrm>
            <a:off x="4803775" y="1040850"/>
            <a:ext cx="3676800" cy="30618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  <a:effectLst>
            <a:outerShdw blurRad="257175" rotWithShape="0" algn="bl" dir="5400000" dist="57150">
              <a:schemeClr val="dk1">
                <a:alpha val="49411"/>
              </a:schemeClr>
            </a:outerShdw>
          </a:effectLst>
        </p:spPr>
      </p:pic>
    </p:spTree>
  </p:cSld>
  <p:clrMapOvr>
    <a:masterClrMapping/>
  </p:clrMapOvr>
  <p:transition spd="med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f61b8b19ab_0_243"/>
          <p:cNvSpPr txBox="1"/>
          <p:nvPr/>
        </p:nvSpPr>
        <p:spPr>
          <a:xfrm>
            <a:off x="601225" y="542575"/>
            <a:ext cx="74985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¿Qué podemos hacer para esta tarea?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Disminuir dimensionalidad de las imágenes de todos los videos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Modelo para identificar neuronas por imagen cuando están prendidas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Entrenar modelo para identificar cuando están prendidas y apagadas las neuronas en el conjunto del video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Modelo con clustering de neuronas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Identificar nuevas relaciones entre neuronas dependiendo del input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f61b8b19ab_0_247"/>
          <p:cNvSpPr txBox="1"/>
          <p:nvPr/>
        </p:nvSpPr>
        <p:spPr>
          <a:xfrm>
            <a:off x="1108000" y="448800"/>
            <a:ext cx="73662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🐱‍💻AHORA!🤓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📊Discutan en equipos y buscando recursos en internet cómo resolverían los pasos descritos👀📈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"/>
          <p:cNvSpPr txBox="1"/>
          <p:nvPr>
            <p:ph idx="4294967295" type="ctrTitle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b="1" i="0" lang="en" sz="72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Hola!</a:t>
            </a:r>
            <a:endParaRPr b="1" i="0" sz="7200" u="none" cap="none" strike="noStrike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4"/>
          <p:cNvSpPr txBox="1"/>
          <p:nvPr>
            <p:ph idx="4294967295" type="subTitle"/>
          </p:nvPr>
        </p:nvSpPr>
        <p:spPr>
          <a:xfrm>
            <a:off x="685799" y="2302047"/>
            <a:ext cx="41181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Soy Ale Cuevas </a:t>
            </a:r>
            <a:endParaRPr b="1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Physics @ UNAM FCiencias</a:t>
            </a:r>
            <a:endParaRPr b="1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b="1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Specialist @AT&amp;T </a:t>
            </a:r>
            <a:endParaRPr b="1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Science Mentor @Dev.F. </a:t>
            </a:r>
            <a:endParaRPr b="1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Neuroscience Research @UNAM </a:t>
            </a:r>
            <a:endParaRPr b="0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5" name="Google Shape;265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3550" y="764350"/>
            <a:ext cx="2420801" cy="24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9715" y="526773"/>
            <a:ext cx="4677189" cy="282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dn.waterstones.com/override/v1/large/9781/7841..." id="276" name="Google Shape;2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75" y="310950"/>
            <a:ext cx="2797692" cy="436213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6"/>
          <p:cNvSpPr txBox="1"/>
          <p:nvPr/>
        </p:nvSpPr>
        <p:spPr>
          <a:xfrm>
            <a:off x="3617466" y="610754"/>
            <a:ext cx="4948015" cy="15712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000" u="none" cap="none" strike="noStrike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Amazon best book of the year 2018</a:t>
            </a:r>
            <a:endParaRPr b="0" i="0" sz="1400" u="none" cap="none" strike="noStrike">
              <a:solidFill>
                <a:srgbClr val="FFC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6"/>
          <p:cNvSpPr txBox="1"/>
          <p:nvPr/>
        </p:nvSpPr>
        <p:spPr>
          <a:xfrm>
            <a:off x="3727010" y="3101836"/>
            <a:ext cx="3828033" cy="6756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eiderdiazm95@gmail.com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Eider Diaz</dc:creator>
</cp:coreProperties>
</file>